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gan McKittrick" initials="" lastIdx="4" clrIdx="0"/>
  <p:cmAuthor id="1" name="Daniel Richard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1448B53-8080-42C7-8B3A-E2BA4D69039A}">
  <a:tblStyle styleId="{11448B53-8080-42C7-8B3A-E2BA4D69039A}"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88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commentAuthors" Target="commentAuthors.xml"/><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Note to Vukica, et.al: we may save this slide for the April workshop.</p:text>
  </p:cm>
  <p:cm authorId="0" idx="2">
    <p:pos x="6000" y="100"/>
    <p:text>Note to Vukica, et.al: we may save this slide for the April workshop.</p:text>
  </p:cm>
  <p:cm authorId="0" idx="3">
    <p:pos x="6000" y="200"/>
    <p:text>Are we adding a section on assessment? I wonder if we might benefit from pushing the assessment talk to the last workshop and invite a (brief) presentation by Tish and Worth about the QEP rubric? Too late?</p:text>
  </p:cm>
  <p:cm authorId="1" idx="1">
    <p:pos x="6000" y="300"/>
    <p:text>Nope--you're right. Assessment not key here. Assessment works wonderful with workshop three since they're about to do it at that time anyway! Great ideas!</p:text>
  </p:cm>
  <p:cm authorId="0" idx="4">
    <p:pos x="6000" y="400"/>
    <p:text>Ok good.
Note to Vukica, et.al.: We may save this slide for the April workshop.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41590202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Direct them to the handoout. Note that it will be referenced throughout.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Font typeface="Arial"/>
              <a:buNone/>
            </a:pPr>
            <a:endParaRPr sz="3000">
              <a:solidFill>
                <a:schemeClr val="dk1"/>
              </a:solidFill>
            </a:endParaRPr>
          </a:p>
          <a:p>
            <a:pPr lvl="0">
              <a:spcBef>
                <a:spcPts val="600"/>
              </a:spcBef>
              <a:buClr>
                <a:schemeClr val="dk1"/>
              </a:buClr>
              <a:buSzPct val="36666"/>
              <a:buFont typeface="Arial"/>
              <a:buNone/>
            </a:pPr>
            <a:r>
              <a:rPr lang="en" sz="3000">
                <a:solidFill>
                  <a:schemeClr val="dk1"/>
                </a:solidFill>
              </a:rPr>
              <a:t>Workshop 3 will cover assessment (although one eye should be directed at that at the beginning).</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3" name="Shape 3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9" name="Shape 3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1" name="Shape 3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7" name="Shape 3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9" name="Shape 4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Report out on the final question.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9" name="Shape 4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http://osep.northwestern.edu/sites/default/files/PD/2012.06.27-28/Types%20of%20Writing%20Assignments%20handout.pdf</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0" name="Shape 4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http://osep.northwestern.edu/sites/default/files/PD/2012.06.27-28/Types%20of%20Writing%20Assignments%20handout.pdf</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6" name="Shape 4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2" name="Shape 4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8" name="Shape 4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4" name="Shape 4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0" name="Shape 4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6" name="Shape 4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2" name="Shape 4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8" name="Shape 4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4" name="Shape 5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3" name="Shape 5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1" name="Shape 5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7" name="Shape 5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3" name="Shape 5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9" name="Shape 5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What did you see rise ot the surface?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457200" y="563759"/>
            <a:ext cx="8229600" cy="3009600"/>
          </a:xfrm>
          <a:prstGeom prst="rect">
            <a:avLst/>
          </a:prstGeom>
        </p:spPr>
        <p:txBody>
          <a:bodyPr lIns="91425" tIns="91425" rIns="91425" bIns="91425" anchor="t"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0" name="Shape 10"/>
          <p:cNvSpPr txBox="1">
            <a:spLocks noGrp="1"/>
          </p:cNvSpPr>
          <p:nvPr>
            <p:ph type="subTitle" idx="1"/>
          </p:nvPr>
        </p:nvSpPr>
        <p:spPr>
          <a:xfrm>
            <a:off x="457200" y="3716392"/>
            <a:ext cx="8229600" cy="1232699"/>
          </a:xfrm>
          <a:prstGeom prst="rect">
            <a:avLst/>
          </a:prstGeom>
        </p:spPr>
        <p:txBody>
          <a:bodyPr lIns="91425" tIns="91425" rIns="91425" bIns="91425" anchor="t" anchorCtr="0"/>
          <a:lstStyle>
            <a:lvl1pPr>
              <a:spcBef>
                <a:spcPts val="0"/>
              </a:spcBef>
              <a:buClr>
                <a:schemeClr val="dk2"/>
              </a:buClr>
              <a:buSzPct val="100000"/>
              <a:buNone/>
              <a:defRPr sz="4800">
                <a:solidFill>
                  <a:schemeClr val="dk2"/>
                </a:solidFill>
              </a:defRPr>
            </a:lvl1pPr>
            <a:lvl2pPr>
              <a:spcBef>
                <a:spcPts val="0"/>
              </a:spcBef>
              <a:buClr>
                <a:schemeClr val="dk2"/>
              </a:buClr>
              <a:buSzPct val="100000"/>
              <a:buNone/>
              <a:defRPr sz="4800">
                <a:solidFill>
                  <a:schemeClr val="dk2"/>
                </a:solidFill>
              </a:defRPr>
            </a:lvl2pPr>
            <a:lvl3pPr>
              <a:spcBef>
                <a:spcPts val="0"/>
              </a:spcBef>
              <a:buClr>
                <a:schemeClr val="dk2"/>
              </a:buClr>
              <a:buSzPct val="100000"/>
              <a:buNone/>
              <a:defRPr sz="4800">
                <a:solidFill>
                  <a:schemeClr val="dk2"/>
                </a:solidFill>
              </a:defRPr>
            </a:lvl3pPr>
            <a:lvl4pPr>
              <a:spcBef>
                <a:spcPts val="0"/>
              </a:spcBef>
              <a:buClr>
                <a:schemeClr val="dk2"/>
              </a:buClr>
              <a:buSzPct val="100000"/>
              <a:buNone/>
              <a:defRPr sz="4800">
                <a:solidFill>
                  <a:schemeClr val="dk2"/>
                </a:solidFill>
              </a:defRPr>
            </a:lvl4pPr>
            <a:lvl5pPr>
              <a:spcBef>
                <a:spcPts val="0"/>
              </a:spcBef>
              <a:buClr>
                <a:schemeClr val="dk2"/>
              </a:buClr>
              <a:buSzPct val="100000"/>
              <a:buNone/>
              <a:defRPr sz="4800">
                <a:solidFill>
                  <a:schemeClr val="dk2"/>
                </a:solidFill>
              </a:defRPr>
            </a:lvl5pPr>
            <a:lvl6pPr>
              <a:spcBef>
                <a:spcPts val="0"/>
              </a:spcBef>
              <a:buClr>
                <a:schemeClr val="dk2"/>
              </a:buClr>
              <a:buSzPct val="100000"/>
              <a:buNone/>
              <a:defRPr sz="4800">
                <a:solidFill>
                  <a:schemeClr val="dk2"/>
                </a:solidFill>
              </a:defRPr>
            </a:lvl6pPr>
            <a:lvl7pPr>
              <a:spcBef>
                <a:spcPts val="0"/>
              </a:spcBef>
              <a:buClr>
                <a:schemeClr val="dk2"/>
              </a:buClr>
              <a:buSzPct val="100000"/>
              <a:buNone/>
              <a:defRPr sz="4800">
                <a:solidFill>
                  <a:schemeClr val="dk2"/>
                </a:solidFill>
              </a:defRPr>
            </a:lvl7pPr>
            <a:lvl8pPr>
              <a:spcBef>
                <a:spcPts val="0"/>
              </a:spcBef>
              <a:buClr>
                <a:schemeClr val="dk2"/>
              </a:buClr>
              <a:buSzPct val="100000"/>
              <a:buNone/>
              <a:defRPr sz="4800">
                <a:solidFill>
                  <a:schemeClr val="dk2"/>
                </a:solidFill>
              </a:defRPr>
            </a:lvl8pPr>
            <a:lvl9pPr>
              <a:spcBef>
                <a:spcPts val="0"/>
              </a:spcBef>
              <a:buClr>
                <a:schemeClr val="dk2"/>
              </a:buClr>
              <a:buSzPct val="100000"/>
              <a:buNone/>
              <a:defRPr sz="4800">
                <a:solidFill>
                  <a:schemeClr val="dk2"/>
                </a:solidFill>
              </a:defRPr>
            </a:lvl9pPr>
          </a:lstStyle>
          <a:p>
            <a:endParaRPr/>
          </a:p>
        </p:txBody>
      </p:sp>
      <p:cxnSp>
        <p:nvCxnSpPr>
          <p:cNvPr id="11" name="Shape 11"/>
          <p:cNvCxnSpPr/>
          <p:nvPr/>
        </p:nvCxnSpPr>
        <p:spPr>
          <a:xfrm>
            <a:off x="457200" y="411479"/>
            <a:ext cx="8229600" cy="0"/>
          </a:xfrm>
          <a:prstGeom prst="straightConnector1">
            <a:avLst/>
          </a:prstGeom>
          <a:noFill/>
          <a:ln w="57150" cap="flat">
            <a:solidFill>
              <a:schemeClr val="accent1"/>
            </a:solidFill>
            <a:prstDash val="solid"/>
            <a:round/>
            <a:headEnd type="none" w="med" len="med"/>
            <a:tailEnd type="none" w="med" len="med"/>
          </a:ln>
        </p:spPr>
      </p:cxnSp>
      <p:cxnSp>
        <p:nvCxnSpPr>
          <p:cNvPr id="12" name="Shape 12"/>
          <p:cNvCxnSpPr/>
          <p:nvPr/>
        </p:nvCxnSpPr>
        <p:spPr>
          <a:xfrm>
            <a:off x="457200" y="3633382"/>
            <a:ext cx="8229600" cy="0"/>
          </a:xfrm>
          <a:prstGeom prst="straightConnector1">
            <a:avLst/>
          </a:prstGeom>
          <a:noFill/>
          <a:ln w="57150" cap="flat">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5" name="Shape 15"/>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16" name="Shape 16"/>
          <p:cNvCxnSpPr/>
          <p:nvPr/>
        </p:nvCxnSpPr>
        <p:spPr>
          <a:xfrm>
            <a:off x="457200" y="1143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9" name="Shape 19"/>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21" name="Shape 21"/>
          <p:cNvCxnSpPr/>
          <p:nvPr/>
        </p:nvCxnSpPr>
        <p:spPr>
          <a:xfrm>
            <a:off x="457200" y="1143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24" name="Shape 24"/>
          <p:cNvCxnSpPr/>
          <p:nvPr/>
        </p:nvCxnSpPr>
        <p:spPr>
          <a:xfrm>
            <a:off x="457200" y="1143000"/>
            <a:ext cx="8229600" cy="0"/>
          </a:xfrm>
          <a:prstGeom prst="straightConnector1">
            <a:avLst/>
          </a:prstGeom>
          <a:noFill/>
          <a:ln w="50800" cap="flat">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SzPct val="100000"/>
              <a:buNone/>
              <a:defRPr sz="1800"/>
            </a:lvl1pPr>
          </a:lstStyle>
          <a:p>
            <a:endParaRPr/>
          </a:p>
        </p:txBody>
      </p:sp>
      <p:cxnSp>
        <p:nvCxnSpPr>
          <p:cNvPr id="27" name="Shape 27"/>
          <p:cNvCxnSpPr/>
          <p:nvPr/>
        </p:nvCxnSpPr>
        <p:spPr>
          <a:xfrm>
            <a:off x="457200" y="4317760"/>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cxnSp>
        <p:nvCxnSpPr>
          <p:cNvPr id="29" name="Shape 29"/>
          <p:cNvCxnSpPr/>
          <p:nvPr/>
        </p:nvCxnSpPr>
        <p:spPr>
          <a:xfrm>
            <a:off x="457200" y="113139"/>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accent1"/>
              </a:buClr>
              <a:buSzPct val="100000"/>
              <a:buNone/>
              <a:defRPr sz="3600" b="1">
                <a:solidFill>
                  <a:schemeClr val="accent1"/>
                </a:solidFill>
              </a:defRPr>
            </a:lvl1pPr>
            <a:lvl2pPr>
              <a:spcBef>
                <a:spcPts val="0"/>
              </a:spcBef>
              <a:buClr>
                <a:schemeClr val="accent1"/>
              </a:buClr>
              <a:buSzPct val="100000"/>
              <a:buNone/>
              <a:defRPr sz="3600" b="1">
                <a:solidFill>
                  <a:schemeClr val="accent1"/>
                </a:solidFill>
              </a:defRPr>
            </a:lvl2pPr>
            <a:lvl3pPr>
              <a:spcBef>
                <a:spcPts val="0"/>
              </a:spcBef>
              <a:buClr>
                <a:schemeClr val="accent1"/>
              </a:buClr>
              <a:buSzPct val="100000"/>
              <a:buNone/>
              <a:defRPr sz="3600" b="1">
                <a:solidFill>
                  <a:schemeClr val="accent1"/>
                </a:solidFill>
              </a:defRPr>
            </a:lvl3pPr>
            <a:lvl4pPr>
              <a:spcBef>
                <a:spcPts val="0"/>
              </a:spcBef>
              <a:buClr>
                <a:schemeClr val="accent1"/>
              </a:buClr>
              <a:buSzPct val="100000"/>
              <a:buNone/>
              <a:defRPr sz="3600" b="1">
                <a:solidFill>
                  <a:schemeClr val="accent1"/>
                </a:solidFill>
              </a:defRPr>
            </a:lvl4pPr>
            <a:lvl5pPr>
              <a:spcBef>
                <a:spcPts val="0"/>
              </a:spcBef>
              <a:buClr>
                <a:schemeClr val="accent1"/>
              </a:buClr>
              <a:buSzPct val="100000"/>
              <a:buNone/>
              <a:defRPr sz="3600" b="1">
                <a:solidFill>
                  <a:schemeClr val="accent1"/>
                </a:solidFill>
              </a:defRPr>
            </a:lvl5pPr>
            <a:lvl6pPr>
              <a:spcBef>
                <a:spcPts val="0"/>
              </a:spcBef>
              <a:buClr>
                <a:schemeClr val="accent1"/>
              </a:buClr>
              <a:buSzPct val="100000"/>
              <a:buNone/>
              <a:defRPr sz="3600" b="1">
                <a:solidFill>
                  <a:schemeClr val="accent1"/>
                </a:solidFill>
              </a:defRPr>
            </a:lvl6pPr>
            <a:lvl7pPr>
              <a:spcBef>
                <a:spcPts val="0"/>
              </a:spcBef>
              <a:buClr>
                <a:schemeClr val="accent1"/>
              </a:buClr>
              <a:buSzPct val="100000"/>
              <a:buNone/>
              <a:defRPr sz="3600" b="1">
                <a:solidFill>
                  <a:schemeClr val="accent1"/>
                </a:solidFill>
              </a:defRPr>
            </a:lvl7pPr>
            <a:lvl8pPr>
              <a:spcBef>
                <a:spcPts val="0"/>
              </a:spcBef>
              <a:buClr>
                <a:schemeClr val="accent1"/>
              </a:buClr>
              <a:buSzPct val="100000"/>
              <a:buNone/>
              <a:defRPr sz="3600" b="1">
                <a:solidFill>
                  <a:schemeClr val="accent1"/>
                </a:solidFill>
              </a:defRPr>
            </a:lvl8pPr>
            <a:lvl9pPr>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cxnSp>
        <p:nvCxnSpPr>
          <p:cNvPr id="7" name="Shape 7"/>
          <p:cNvCxnSpPr/>
          <p:nvPr/>
        </p:nvCxnSpPr>
        <p:spPr>
          <a:xfrm>
            <a:off x="457200" y="5023259"/>
            <a:ext cx="8229600" cy="0"/>
          </a:xfrm>
          <a:prstGeom prst="straightConnector1">
            <a:avLst/>
          </a:prstGeom>
          <a:noFill/>
          <a:ln w="50800" cap="flat">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hyperlink" Target="https://drive.google.com/file/d/0By27ktA9bF4UcHhMaThzTEJaRkk/view?usp=sharing" TargetMode="External"/><Relationship Id="rId4" Type="http://schemas.openxmlformats.org/officeDocument/2006/relationships/hyperlink" Target="https://drive.google.com/file/d/0By27ktA9bF4URGpvY3R3VUt3Yjg/view?usp=sharing" TargetMode="External"/><Relationship Id="rId5" Type="http://schemas.openxmlformats.org/officeDocument/2006/relationships/hyperlink" Target="http://guides.lib.odu.edu/content.php?pid=476477" TargetMode="Externa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hyperlink" Target="https://drive.google.com/viewerng/viewer?a=v&amp;pid=sites&amp;srcid=b2R1LmVkdXxlbm1hNjAxX2ZhbGwxNF90ZWFtM3xneDo1NDY0MjAwMjA0ZTUxYTc1&amp;u=1" TargetMode="External"/><Relationship Id="rId4" Type="http://schemas.openxmlformats.org/officeDocument/2006/relationships/hyperlink" Target="https://sites.google.com/a/odu.edu/enma601_fall14_team3/home" TargetMode="External"/><Relationship Id="rId5" Type="http://schemas.openxmlformats.org/officeDocument/2006/relationships/hyperlink" Target="https://sites.google.com/a/odu.edu/enma601_fall14_team10/issues" TargetMode="External"/><Relationship Id="rId6" Type="http://schemas.openxmlformats.org/officeDocument/2006/relationships/hyperlink" Target="https://sites.google.com/a/odu.edu/enma601_team1/home" TargetMode="Externa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drive.google.com/file/d/0By27ktA9bF4Uc1FPZ1o4N29RRkU/view?usp=sharin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0"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hyperlink" Target="http://auto.howstuffworks.com/"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hyperlink" Target="https://owl.english.purdue.edu/owl/resource/560/01/" TargetMode="External"/><Relationship Id="rId4" Type="http://schemas.openxmlformats.org/officeDocument/2006/relationships/hyperlink" Target="http://www.lib.odu.edu/genedinfolit/6citing/endnote.html" TargetMode="External"/><Relationship Id="rId5" Type="http://schemas.openxmlformats.org/officeDocument/2006/relationships/hyperlink" Target="http://www.odu.edu/ts/software-services/endnote" TargetMode="External"/><Relationship Id="rId6" Type="http://schemas.openxmlformats.org/officeDocument/2006/relationships/hyperlink" Target="http://guides.lib.odu.edu/installendnote" TargetMode="External"/><Relationship Id="rId7" Type="http://schemas.openxmlformats.org/officeDocument/2006/relationships/hyperlink" Target="http://auto.howstuffworks.com/" TargetMode="External"/><Relationship Id="rId8" Type="http://schemas.openxmlformats.org/officeDocument/2006/relationships/hyperlink" Target="http://www.conti-online.com/www/download/automotive_de_en/general/download/daten_fakten_pt_en.pdf" TargetMode="External"/><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1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512925" y="528075"/>
            <a:ext cx="8350200" cy="1159799"/>
          </a:xfrm>
          <a:prstGeom prst="rect">
            <a:avLst/>
          </a:prstGeom>
        </p:spPr>
        <p:txBody>
          <a:bodyPr lIns="91425" tIns="91425" rIns="91425" bIns="91425" anchor="t" anchorCtr="0">
            <a:noAutofit/>
          </a:bodyPr>
          <a:lstStyle/>
          <a:p>
            <a:pPr algn="ctr">
              <a:spcBef>
                <a:spcPts val="0"/>
              </a:spcBef>
              <a:buNone/>
            </a:pPr>
            <a:r>
              <a:rPr lang="en" sz="4800"/>
              <a:t>Improving Student Writing in the STEM Disciplines</a:t>
            </a:r>
          </a:p>
        </p:txBody>
      </p:sp>
      <p:sp>
        <p:nvSpPr>
          <p:cNvPr id="32" name="Shape 32"/>
          <p:cNvSpPr txBox="1">
            <a:spLocks noGrp="1"/>
          </p:cNvSpPr>
          <p:nvPr>
            <p:ph type="subTitle" idx="1"/>
          </p:nvPr>
        </p:nvSpPr>
        <p:spPr>
          <a:xfrm>
            <a:off x="472275" y="2412050"/>
            <a:ext cx="8250299" cy="784799"/>
          </a:xfrm>
          <a:prstGeom prst="rect">
            <a:avLst/>
          </a:prstGeom>
        </p:spPr>
        <p:txBody>
          <a:bodyPr lIns="91425" tIns="91425" rIns="91425" bIns="91425" anchor="t" anchorCtr="0">
            <a:noAutofit/>
          </a:bodyPr>
          <a:lstStyle/>
          <a:p>
            <a:pPr algn="ctr">
              <a:spcBef>
                <a:spcPts val="0"/>
              </a:spcBef>
              <a:buNone/>
            </a:pPr>
            <a:r>
              <a:rPr lang="en" sz="3600"/>
              <a:t>A Faculty Learning Community</a:t>
            </a:r>
          </a:p>
        </p:txBody>
      </p:sp>
      <p:sp>
        <p:nvSpPr>
          <p:cNvPr id="33" name="Shape 33"/>
          <p:cNvSpPr txBox="1"/>
          <p:nvPr/>
        </p:nvSpPr>
        <p:spPr>
          <a:xfrm>
            <a:off x="512925" y="3962775"/>
            <a:ext cx="8169000" cy="715800"/>
          </a:xfrm>
          <a:prstGeom prst="rect">
            <a:avLst/>
          </a:prstGeom>
          <a:noFill/>
          <a:ln>
            <a:noFill/>
          </a:ln>
        </p:spPr>
        <p:txBody>
          <a:bodyPr lIns="91425" tIns="91425" rIns="91425" bIns="91425" anchor="t" anchorCtr="0">
            <a:noAutofit/>
          </a:bodyPr>
          <a:lstStyle/>
          <a:p>
            <a:pPr algn="ctr">
              <a:spcBef>
                <a:spcPts val="0"/>
              </a:spcBef>
              <a:buNone/>
            </a:pPr>
            <a:r>
              <a:rPr lang="en" sz="3600" i="1">
                <a:solidFill>
                  <a:schemeClr val="dk2"/>
                </a:solidFill>
              </a:rPr>
              <a:t>Workshop Two</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Three Views of Communication</a:t>
            </a:r>
          </a:p>
        </p:txBody>
      </p:sp>
      <p:sp>
        <p:nvSpPr>
          <p:cNvPr id="86" name="Shape 86"/>
          <p:cNvSpPr txBox="1">
            <a:spLocks noGrp="1"/>
          </p:cNvSpPr>
          <p:nvPr>
            <p:ph type="body" idx="1"/>
          </p:nvPr>
        </p:nvSpPr>
        <p:spPr>
          <a:xfrm>
            <a:off x="457200" y="1200150"/>
            <a:ext cx="2760299" cy="681600"/>
          </a:xfrm>
          <a:prstGeom prst="rect">
            <a:avLst/>
          </a:prstGeom>
        </p:spPr>
        <p:txBody>
          <a:bodyPr lIns="91425" tIns="91425" rIns="91425" bIns="91425" anchor="t" anchorCtr="0">
            <a:noAutofit/>
          </a:bodyPr>
          <a:lstStyle/>
          <a:p>
            <a:pPr lvl="0" rtl="0">
              <a:spcBef>
                <a:spcPts val="0"/>
              </a:spcBef>
              <a:buNone/>
            </a:pPr>
            <a:r>
              <a:rPr lang="en" b="1"/>
              <a:t>Transmission</a:t>
            </a:r>
          </a:p>
          <a:p>
            <a:pPr lvl="0" rtl="0">
              <a:spcBef>
                <a:spcPts val="0"/>
              </a:spcBef>
              <a:buNone/>
            </a:pPr>
            <a:endParaRPr sz="1800"/>
          </a:p>
        </p:txBody>
      </p:sp>
      <p:sp>
        <p:nvSpPr>
          <p:cNvPr id="87" name="Shape 87"/>
          <p:cNvSpPr txBox="1">
            <a:spLocks noGrp="1"/>
          </p:cNvSpPr>
          <p:nvPr>
            <p:ph type="body" idx="2"/>
          </p:nvPr>
        </p:nvSpPr>
        <p:spPr>
          <a:xfrm>
            <a:off x="3276725" y="1200150"/>
            <a:ext cx="2760299" cy="681600"/>
          </a:xfrm>
          <a:prstGeom prst="rect">
            <a:avLst/>
          </a:prstGeom>
        </p:spPr>
        <p:txBody>
          <a:bodyPr lIns="91425" tIns="91425" rIns="91425" bIns="91425" anchor="t" anchorCtr="0">
            <a:noAutofit/>
          </a:bodyPr>
          <a:lstStyle/>
          <a:p>
            <a:pPr lvl="0" rtl="0">
              <a:spcBef>
                <a:spcPts val="0"/>
              </a:spcBef>
              <a:buNone/>
            </a:pPr>
            <a:r>
              <a:rPr lang="en" b="1"/>
              <a:t>Translation</a:t>
            </a:r>
          </a:p>
          <a:p>
            <a:pPr lvl="0" rtl="0">
              <a:spcBef>
                <a:spcPts val="0"/>
              </a:spcBef>
              <a:buNone/>
            </a:pPr>
            <a:endParaRPr sz="1800"/>
          </a:p>
        </p:txBody>
      </p:sp>
      <p:sp>
        <p:nvSpPr>
          <p:cNvPr id="88" name="Shape 88"/>
          <p:cNvSpPr txBox="1">
            <a:spLocks noGrp="1"/>
          </p:cNvSpPr>
          <p:nvPr>
            <p:ph type="body" idx="3"/>
          </p:nvPr>
        </p:nvSpPr>
        <p:spPr>
          <a:xfrm>
            <a:off x="6096225" y="1200150"/>
            <a:ext cx="2760299" cy="681600"/>
          </a:xfrm>
          <a:prstGeom prst="rect">
            <a:avLst/>
          </a:prstGeom>
        </p:spPr>
        <p:txBody>
          <a:bodyPr lIns="91425" tIns="91425" rIns="91425" bIns="91425" anchor="t" anchorCtr="0">
            <a:noAutofit/>
          </a:bodyPr>
          <a:lstStyle/>
          <a:p>
            <a:pPr lvl="0" rtl="0">
              <a:spcBef>
                <a:spcPts val="0"/>
              </a:spcBef>
              <a:buNone/>
            </a:pPr>
            <a:r>
              <a:rPr lang="en" b="1"/>
              <a:t>Articulation</a:t>
            </a:r>
          </a:p>
          <a:p>
            <a:pPr lvl="0" rtl="0">
              <a:spcBef>
                <a:spcPts val="0"/>
              </a:spcBef>
              <a:buNone/>
            </a:pPr>
            <a:endParaRPr sz="1800"/>
          </a:p>
        </p:txBody>
      </p:sp>
      <p:sp>
        <p:nvSpPr>
          <p:cNvPr id="89" name="Shape 89"/>
          <p:cNvSpPr/>
          <p:nvPr/>
        </p:nvSpPr>
        <p:spPr>
          <a:xfrm>
            <a:off x="944450" y="1940800"/>
            <a:ext cx="1593900" cy="8574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a:t>Sender</a:t>
            </a:r>
          </a:p>
        </p:txBody>
      </p:sp>
      <p:sp>
        <p:nvSpPr>
          <p:cNvPr id="90" name="Shape 90"/>
          <p:cNvSpPr/>
          <p:nvPr/>
        </p:nvSpPr>
        <p:spPr>
          <a:xfrm>
            <a:off x="1232150" y="4066075"/>
            <a:ext cx="1018500" cy="5903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a:t>Receiver</a:t>
            </a:r>
          </a:p>
        </p:txBody>
      </p:sp>
      <p:cxnSp>
        <p:nvCxnSpPr>
          <p:cNvPr id="91" name="Shape 91"/>
          <p:cNvCxnSpPr>
            <a:stCxn id="89" idx="2"/>
            <a:endCxn id="90" idx="0"/>
          </p:cNvCxnSpPr>
          <p:nvPr/>
        </p:nvCxnSpPr>
        <p:spPr>
          <a:xfrm>
            <a:off x="1741400" y="2798200"/>
            <a:ext cx="0" cy="1267800"/>
          </a:xfrm>
          <a:prstGeom prst="straightConnector1">
            <a:avLst/>
          </a:prstGeom>
          <a:noFill/>
          <a:ln w="19050" cap="flat">
            <a:solidFill>
              <a:schemeClr val="dk2"/>
            </a:solidFill>
            <a:prstDash val="solid"/>
            <a:round/>
            <a:headEnd type="none" w="lg" len="lg"/>
            <a:tailEnd type="triangle" w="lg" len="lg"/>
          </a:ln>
        </p:spPr>
      </p:cxnSp>
      <p:sp>
        <p:nvSpPr>
          <p:cNvPr id="92" name="Shape 92"/>
          <p:cNvSpPr/>
          <p:nvPr/>
        </p:nvSpPr>
        <p:spPr>
          <a:xfrm>
            <a:off x="3605875" y="1940800"/>
            <a:ext cx="1593900" cy="857400"/>
          </a:xfrm>
          <a:prstGeom prst="rect">
            <a:avLst/>
          </a:prstGeom>
          <a:solidFill>
            <a:schemeClr val="lt2"/>
          </a:solidFill>
          <a:ln w="19050" cap="flat">
            <a:solidFill>
              <a:schemeClr val="dk2"/>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
              <a:t>Sender</a:t>
            </a:r>
          </a:p>
        </p:txBody>
      </p:sp>
      <p:cxnSp>
        <p:nvCxnSpPr>
          <p:cNvPr id="93" name="Shape 93"/>
          <p:cNvCxnSpPr/>
          <p:nvPr/>
        </p:nvCxnSpPr>
        <p:spPr>
          <a:xfrm>
            <a:off x="4240475" y="2798200"/>
            <a:ext cx="0" cy="1267800"/>
          </a:xfrm>
          <a:prstGeom prst="straightConnector1">
            <a:avLst/>
          </a:prstGeom>
          <a:noFill/>
          <a:ln w="19050" cap="flat">
            <a:solidFill>
              <a:schemeClr val="dk2"/>
            </a:solidFill>
            <a:prstDash val="solid"/>
            <a:round/>
            <a:headEnd type="none" w="lg" len="lg"/>
            <a:tailEnd type="triangle" w="lg" len="lg"/>
          </a:ln>
        </p:spPr>
      </p:cxnSp>
      <p:sp>
        <p:nvSpPr>
          <p:cNvPr id="94" name="Shape 94"/>
          <p:cNvSpPr/>
          <p:nvPr/>
        </p:nvSpPr>
        <p:spPr>
          <a:xfrm>
            <a:off x="3605875" y="4066075"/>
            <a:ext cx="1633499" cy="590399"/>
          </a:xfrm>
          <a:prstGeom prst="roundRect">
            <a:avLst>
              <a:gd name="adj" fmla="val 16667"/>
            </a:avLst>
          </a:prstGeom>
          <a:solidFill>
            <a:schemeClr val="lt2"/>
          </a:solidFill>
          <a:ln w="19050" cap="flat">
            <a:solidFill>
              <a:schemeClr val="dk2"/>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
              <a:t>Receiver</a:t>
            </a:r>
          </a:p>
        </p:txBody>
      </p:sp>
      <p:cxnSp>
        <p:nvCxnSpPr>
          <p:cNvPr id="95" name="Shape 95"/>
          <p:cNvCxnSpPr/>
          <p:nvPr/>
        </p:nvCxnSpPr>
        <p:spPr>
          <a:xfrm rot="10800000">
            <a:off x="4656875" y="2798199"/>
            <a:ext cx="0" cy="1267800"/>
          </a:xfrm>
          <a:prstGeom prst="straightConnector1">
            <a:avLst/>
          </a:prstGeom>
          <a:noFill/>
          <a:ln w="19050" cap="flat">
            <a:solidFill>
              <a:schemeClr val="dk2"/>
            </a:solidFill>
            <a:prstDash val="solid"/>
            <a:round/>
            <a:headEnd type="none" w="lg" len="lg"/>
            <a:tailEnd type="triangle" w="lg" len="lg"/>
          </a:ln>
        </p:spPr>
      </p:cxnSp>
      <p:sp>
        <p:nvSpPr>
          <p:cNvPr id="96" name="Shape 96"/>
          <p:cNvSpPr/>
          <p:nvPr/>
        </p:nvSpPr>
        <p:spPr>
          <a:xfrm>
            <a:off x="5979500" y="2798200"/>
            <a:ext cx="1106999" cy="1018500"/>
          </a:xfrm>
          <a:prstGeom prst="ellipse">
            <a:avLst/>
          </a:prstGeom>
          <a:solidFill>
            <a:schemeClr val="lt2"/>
          </a:solidFill>
          <a:ln w="19050" cap="flat">
            <a:solidFill>
              <a:schemeClr val="dk2"/>
            </a:solidFill>
            <a:prstDash val="dash"/>
            <a:round/>
            <a:headEnd type="none" w="med" len="med"/>
            <a:tailEnd type="none" w="med" len="med"/>
          </a:ln>
        </p:spPr>
        <p:txBody>
          <a:bodyPr lIns="91425" tIns="91425" rIns="91425" bIns="91425" anchor="ctr" anchorCtr="0">
            <a:noAutofit/>
          </a:bodyPr>
          <a:lstStyle/>
          <a:p>
            <a:pPr algn="ctr">
              <a:spcBef>
                <a:spcPts val="0"/>
              </a:spcBef>
              <a:buNone/>
            </a:pPr>
            <a:r>
              <a:rPr lang="en" sz="1100"/>
              <a:t>Receiver</a:t>
            </a:r>
          </a:p>
        </p:txBody>
      </p:sp>
      <p:sp>
        <p:nvSpPr>
          <p:cNvPr id="97" name="Shape 97"/>
          <p:cNvSpPr/>
          <p:nvPr/>
        </p:nvSpPr>
        <p:spPr>
          <a:xfrm>
            <a:off x="7534000" y="2018525"/>
            <a:ext cx="1106999" cy="1018500"/>
          </a:xfrm>
          <a:prstGeom prst="ellipse">
            <a:avLst/>
          </a:prstGeom>
          <a:solidFill>
            <a:schemeClr val="lt2"/>
          </a:solidFill>
          <a:ln w="19050" cap="flat">
            <a:solidFill>
              <a:schemeClr val="dk2"/>
            </a:solidFill>
            <a:prstDash val="dash"/>
            <a:round/>
            <a:headEnd type="none" w="med" len="med"/>
            <a:tailEnd type="none" w="med" len="med"/>
          </a:ln>
        </p:spPr>
        <p:txBody>
          <a:bodyPr lIns="91425" tIns="91425" rIns="91425" bIns="91425" anchor="ctr" anchorCtr="0">
            <a:noAutofit/>
          </a:bodyPr>
          <a:lstStyle/>
          <a:p>
            <a:pPr algn="ctr">
              <a:spcBef>
                <a:spcPts val="0"/>
              </a:spcBef>
              <a:buNone/>
            </a:pPr>
            <a:r>
              <a:rPr lang="en" sz="1100"/>
              <a:t>Sender</a:t>
            </a:r>
          </a:p>
        </p:txBody>
      </p:sp>
      <p:sp>
        <p:nvSpPr>
          <p:cNvPr id="98" name="Shape 98"/>
          <p:cNvSpPr/>
          <p:nvPr/>
        </p:nvSpPr>
        <p:spPr>
          <a:xfrm>
            <a:off x="7391225" y="3645575"/>
            <a:ext cx="1106999" cy="1018500"/>
          </a:xfrm>
          <a:prstGeom prst="ellipse">
            <a:avLst/>
          </a:prstGeom>
          <a:solidFill>
            <a:schemeClr val="lt2"/>
          </a:solidFill>
          <a:ln w="19050" cap="flat">
            <a:solidFill>
              <a:schemeClr val="dk2"/>
            </a:solidFill>
            <a:prstDash val="dash"/>
            <a:round/>
            <a:headEnd type="none" w="med" len="med"/>
            <a:tailEnd type="none" w="med" len="med"/>
          </a:ln>
        </p:spPr>
        <p:txBody>
          <a:bodyPr lIns="91425" tIns="91425" rIns="91425" bIns="91425" anchor="ctr" anchorCtr="0">
            <a:noAutofit/>
          </a:bodyPr>
          <a:lstStyle/>
          <a:p>
            <a:pPr algn="ctr">
              <a:spcBef>
                <a:spcPts val="0"/>
              </a:spcBef>
              <a:buNone/>
            </a:pPr>
            <a:r>
              <a:rPr lang="en" sz="1100"/>
              <a:t>Message</a:t>
            </a:r>
          </a:p>
        </p:txBody>
      </p:sp>
      <p:cxnSp>
        <p:nvCxnSpPr>
          <p:cNvPr id="99" name="Shape 99"/>
          <p:cNvCxnSpPr/>
          <p:nvPr/>
        </p:nvCxnSpPr>
        <p:spPr>
          <a:xfrm rot="10800000" flipH="1">
            <a:off x="6990100" y="2699074"/>
            <a:ext cx="543899" cy="303900"/>
          </a:xfrm>
          <a:prstGeom prst="straightConnector1">
            <a:avLst/>
          </a:prstGeom>
          <a:noFill/>
          <a:ln w="19050" cap="flat">
            <a:solidFill>
              <a:schemeClr val="dk2"/>
            </a:solidFill>
            <a:prstDash val="dash"/>
            <a:round/>
            <a:headEnd type="none" w="lg" len="lg"/>
            <a:tailEnd type="triangle" w="lg" len="lg"/>
          </a:ln>
        </p:spPr>
      </p:cxnSp>
      <p:cxnSp>
        <p:nvCxnSpPr>
          <p:cNvPr id="100" name="Shape 100"/>
          <p:cNvCxnSpPr>
            <a:endCxn id="98" idx="2"/>
          </p:cNvCxnSpPr>
          <p:nvPr/>
        </p:nvCxnSpPr>
        <p:spPr>
          <a:xfrm>
            <a:off x="6801424" y="3768425"/>
            <a:ext cx="589800" cy="386400"/>
          </a:xfrm>
          <a:prstGeom prst="straightConnector1">
            <a:avLst/>
          </a:prstGeom>
          <a:noFill/>
          <a:ln w="19050" cap="flat">
            <a:solidFill>
              <a:schemeClr val="dk2"/>
            </a:solidFill>
            <a:prstDash val="dash"/>
            <a:round/>
            <a:headEnd type="none" w="lg" len="lg"/>
            <a:tailEnd type="triangle" w="lg" len="lg"/>
          </a:ln>
        </p:spPr>
      </p:cxnSp>
      <p:cxnSp>
        <p:nvCxnSpPr>
          <p:cNvPr id="101" name="Shape 101"/>
          <p:cNvCxnSpPr>
            <a:stCxn id="98" idx="0"/>
          </p:cNvCxnSpPr>
          <p:nvPr/>
        </p:nvCxnSpPr>
        <p:spPr>
          <a:xfrm rot="10800000" flipH="1">
            <a:off x="7944724" y="3002975"/>
            <a:ext cx="42900" cy="642600"/>
          </a:xfrm>
          <a:prstGeom prst="straightConnector1">
            <a:avLst/>
          </a:prstGeom>
          <a:noFill/>
          <a:ln w="19050" cap="flat">
            <a:solidFill>
              <a:schemeClr val="dk2"/>
            </a:solidFill>
            <a:prstDash val="dash"/>
            <a:round/>
            <a:headEnd type="none" w="lg" len="lg"/>
            <a:tailEnd type="triangle" w="lg" len="lg"/>
          </a:ln>
        </p:spPr>
      </p:cxnSp>
      <p:cxnSp>
        <p:nvCxnSpPr>
          <p:cNvPr id="102" name="Shape 102"/>
          <p:cNvCxnSpPr>
            <a:endCxn id="96" idx="5"/>
          </p:cNvCxnSpPr>
          <p:nvPr/>
        </p:nvCxnSpPr>
        <p:spPr>
          <a:xfrm rot="10800000">
            <a:off x="6924383" y="3667544"/>
            <a:ext cx="477300" cy="307500"/>
          </a:xfrm>
          <a:prstGeom prst="straightConnector1">
            <a:avLst/>
          </a:prstGeom>
          <a:noFill/>
          <a:ln w="19050" cap="flat">
            <a:solidFill>
              <a:schemeClr val="dk2"/>
            </a:solidFill>
            <a:prstDash val="dash"/>
            <a:round/>
            <a:headEnd type="none" w="lg" len="lg"/>
            <a:tailEnd type="triangle" w="lg" len="lg"/>
          </a:ln>
        </p:spPr>
      </p:cxnSp>
      <p:cxnSp>
        <p:nvCxnSpPr>
          <p:cNvPr id="103" name="Shape 103"/>
          <p:cNvCxnSpPr/>
          <p:nvPr/>
        </p:nvCxnSpPr>
        <p:spPr>
          <a:xfrm flipH="1">
            <a:off x="8095225" y="3068012"/>
            <a:ext cx="3299" cy="592200"/>
          </a:xfrm>
          <a:prstGeom prst="straightConnector1">
            <a:avLst/>
          </a:prstGeom>
          <a:noFill/>
          <a:ln w="19050" cap="flat">
            <a:solidFill>
              <a:schemeClr val="dk2"/>
            </a:solidFill>
            <a:prstDash val="dash"/>
            <a:round/>
            <a:headEnd type="none" w="lg" len="lg"/>
            <a:tailEnd type="triangle" w="lg" len="lg"/>
          </a:ln>
        </p:spPr>
      </p:cxnSp>
      <p:cxnSp>
        <p:nvCxnSpPr>
          <p:cNvPr id="104" name="Shape 104"/>
          <p:cNvCxnSpPr/>
          <p:nvPr/>
        </p:nvCxnSpPr>
        <p:spPr>
          <a:xfrm flipH="1">
            <a:off x="7069600" y="2860675"/>
            <a:ext cx="572999" cy="275699"/>
          </a:xfrm>
          <a:prstGeom prst="straightConnector1">
            <a:avLst/>
          </a:prstGeom>
          <a:noFill/>
          <a:ln w="19050" cap="flat">
            <a:solidFill>
              <a:schemeClr val="dk2"/>
            </a:solidFill>
            <a:prstDash val="dash"/>
            <a:round/>
            <a:headEnd type="none" w="lg" len="lg"/>
            <a:tailEnd type="triangle" w="lg" len="lg"/>
          </a:ln>
        </p:spPr>
      </p:cxn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Three Views of Communication</a:t>
            </a:r>
          </a:p>
        </p:txBody>
      </p:sp>
      <p:sp>
        <p:nvSpPr>
          <p:cNvPr id="110" name="Shape 110"/>
          <p:cNvSpPr txBox="1">
            <a:spLocks noGrp="1"/>
          </p:cNvSpPr>
          <p:nvPr>
            <p:ph type="body" idx="1"/>
          </p:nvPr>
        </p:nvSpPr>
        <p:spPr>
          <a:xfrm>
            <a:off x="457200" y="1200150"/>
            <a:ext cx="2760299" cy="3725699"/>
          </a:xfrm>
          <a:prstGeom prst="rect">
            <a:avLst/>
          </a:prstGeom>
        </p:spPr>
        <p:txBody>
          <a:bodyPr lIns="91425" tIns="91425" rIns="91425" bIns="91425" anchor="t" anchorCtr="0">
            <a:noAutofit/>
          </a:bodyPr>
          <a:lstStyle/>
          <a:p>
            <a:pPr rtl="0">
              <a:spcBef>
                <a:spcPts val="0"/>
              </a:spcBef>
              <a:buNone/>
            </a:pPr>
            <a:r>
              <a:rPr lang="en" b="1"/>
              <a:t>Transmission</a:t>
            </a:r>
          </a:p>
          <a:p>
            <a:pPr rtl="0">
              <a:spcBef>
                <a:spcPts val="0"/>
              </a:spcBef>
              <a:buNone/>
            </a:pPr>
            <a:r>
              <a:rPr lang="en" sz="1800"/>
              <a:t>Communication is the transportation of messages.</a:t>
            </a:r>
          </a:p>
          <a:p>
            <a:pPr rtl="0">
              <a:spcBef>
                <a:spcPts val="0"/>
              </a:spcBef>
              <a:buNone/>
            </a:pPr>
            <a:r>
              <a:rPr lang="en" sz="1800"/>
              <a:t>Measurable entity transmitted from one point to another by means of a clearly delineated channel. </a:t>
            </a:r>
          </a:p>
          <a:p>
            <a:pPr>
              <a:spcBef>
                <a:spcPts val="0"/>
              </a:spcBef>
              <a:buNone/>
            </a:pPr>
            <a:r>
              <a:rPr lang="en" sz="1800"/>
              <a:t>Power: sender &gt; receiver</a:t>
            </a:r>
          </a:p>
        </p:txBody>
      </p:sp>
      <p:sp>
        <p:nvSpPr>
          <p:cNvPr id="111" name="Shape 111"/>
          <p:cNvSpPr txBox="1">
            <a:spLocks noGrp="1"/>
          </p:cNvSpPr>
          <p:nvPr>
            <p:ph type="body" idx="2"/>
          </p:nvPr>
        </p:nvSpPr>
        <p:spPr>
          <a:xfrm>
            <a:off x="3276712" y="1200150"/>
            <a:ext cx="2760299" cy="3725699"/>
          </a:xfrm>
          <a:prstGeom prst="rect">
            <a:avLst/>
          </a:prstGeom>
        </p:spPr>
        <p:txBody>
          <a:bodyPr lIns="91425" tIns="91425" rIns="91425" bIns="91425" anchor="t" anchorCtr="0">
            <a:noAutofit/>
          </a:bodyPr>
          <a:lstStyle/>
          <a:p>
            <a:pPr rtl="0">
              <a:spcBef>
                <a:spcPts val="0"/>
              </a:spcBef>
              <a:buNone/>
            </a:pPr>
            <a:r>
              <a:rPr lang="en" b="1"/>
              <a:t>Translation</a:t>
            </a:r>
          </a:p>
          <a:p>
            <a:pPr rtl="0">
              <a:spcBef>
                <a:spcPts val="0"/>
              </a:spcBef>
              <a:buNone/>
            </a:pPr>
            <a:r>
              <a:rPr lang="en" sz="1800"/>
              <a:t>Meaning produced through the interaction of sender and receiver</a:t>
            </a:r>
          </a:p>
          <a:p>
            <a:pPr rtl="0">
              <a:spcBef>
                <a:spcPts val="0"/>
              </a:spcBef>
              <a:buNone/>
            </a:pPr>
            <a:r>
              <a:rPr lang="en" sz="1800"/>
              <a:t>Communication is a practice</a:t>
            </a:r>
          </a:p>
          <a:p>
            <a:pPr rtl="0">
              <a:spcBef>
                <a:spcPts val="0"/>
              </a:spcBef>
              <a:buNone/>
            </a:pPr>
            <a:r>
              <a:rPr lang="en" sz="1800"/>
              <a:t>Presence of a receiver adds meaning to communication</a:t>
            </a:r>
          </a:p>
          <a:p>
            <a:pPr lvl="0" rtl="0">
              <a:spcBef>
                <a:spcPts val="0"/>
              </a:spcBef>
              <a:buNone/>
            </a:pPr>
            <a:r>
              <a:rPr lang="en" sz="1800"/>
              <a:t>Power: negotiated</a:t>
            </a:r>
          </a:p>
        </p:txBody>
      </p:sp>
      <p:sp>
        <p:nvSpPr>
          <p:cNvPr id="112" name="Shape 112"/>
          <p:cNvSpPr txBox="1">
            <a:spLocks noGrp="1"/>
          </p:cNvSpPr>
          <p:nvPr>
            <p:ph type="body" idx="3"/>
          </p:nvPr>
        </p:nvSpPr>
        <p:spPr>
          <a:xfrm>
            <a:off x="6096225" y="1200150"/>
            <a:ext cx="2760299" cy="3725699"/>
          </a:xfrm>
          <a:prstGeom prst="rect">
            <a:avLst/>
          </a:prstGeom>
        </p:spPr>
        <p:txBody>
          <a:bodyPr lIns="91425" tIns="91425" rIns="91425" bIns="91425" anchor="t" anchorCtr="0">
            <a:noAutofit/>
          </a:bodyPr>
          <a:lstStyle/>
          <a:p>
            <a:pPr rtl="0">
              <a:spcBef>
                <a:spcPts val="0"/>
              </a:spcBef>
              <a:buNone/>
            </a:pPr>
            <a:r>
              <a:rPr lang="en" b="1"/>
              <a:t>Articulation</a:t>
            </a:r>
          </a:p>
          <a:p>
            <a:pPr rtl="0">
              <a:spcBef>
                <a:spcPts val="0"/>
              </a:spcBef>
              <a:buNone/>
            </a:pPr>
            <a:r>
              <a:rPr lang="en" sz="1800"/>
              <a:t>Communication and meaning placed in social context of power</a:t>
            </a:r>
          </a:p>
          <a:p>
            <a:pPr rtl="0">
              <a:spcBef>
                <a:spcPts val="0"/>
              </a:spcBef>
              <a:buNone/>
            </a:pPr>
            <a:r>
              <a:rPr lang="en" sz="1800"/>
              <a:t>Connections of elements (sender, receiver, tech) are specific and particular to the situation, ongoing and reciprocal</a:t>
            </a:r>
          </a:p>
          <a:p>
            <a:pPr lvl="0" rtl="0">
              <a:spcBef>
                <a:spcPts val="0"/>
              </a:spcBef>
              <a:buNone/>
            </a:pPr>
            <a:r>
              <a:rPr lang="en" sz="1800"/>
              <a:t>Power: contingent and constructed</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Visualizing: Transmission</a:t>
            </a:r>
          </a:p>
        </p:txBody>
      </p:sp>
      <p:cxnSp>
        <p:nvCxnSpPr>
          <p:cNvPr id="118" name="Shape 118"/>
          <p:cNvCxnSpPr/>
          <p:nvPr/>
        </p:nvCxnSpPr>
        <p:spPr>
          <a:xfrm>
            <a:off x="8686800" y="2081075"/>
            <a:ext cx="21900" cy="1866900"/>
          </a:xfrm>
          <a:prstGeom prst="straightConnector1">
            <a:avLst/>
          </a:prstGeom>
          <a:noFill/>
          <a:ln w="76200" cap="flat">
            <a:solidFill>
              <a:schemeClr val="dk2"/>
            </a:solidFill>
            <a:prstDash val="solid"/>
            <a:round/>
            <a:headEnd type="none" w="lg" len="lg"/>
            <a:tailEnd type="none" w="lg" len="lg"/>
          </a:ln>
        </p:spPr>
      </p:cxnSp>
      <p:cxnSp>
        <p:nvCxnSpPr>
          <p:cNvPr id="119" name="Shape 119"/>
          <p:cNvCxnSpPr/>
          <p:nvPr/>
        </p:nvCxnSpPr>
        <p:spPr>
          <a:xfrm>
            <a:off x="457200" y="2081075"/>
            <a:ext cx="21900" cy="1866900"/>
          </a:xfrm>
          <a:prstGeom prst="straightConnector1">
            <a:avLst/>
          </a:prstGeom>
          <a:noFill/>
          <a:ln w="76200" cap="flat">
            <a:solidFill>
              <a:schemeClr val="dk2"/>
            </a:solidFill>
            <a:prstDash val="solid"/>
            <a:round/>
            <a:headEnd type="none" w="lg" len="lg"/>
            <a:tailEnd type="none" w="lg" len="lg"/>
          </a:ln>
        </p:spPr>
      </p:cxnSp>
      <p:sp>
        <p:nvSpPr>
          <p:cNvPr id="120" name="Shape 120"/>
          <p:cNvSpPr/>
          <p:nvPr/>
        </p:nvSpPr>
        <p:spPr>
          <a:xfrm>
            <a:off x="508625" y="2693525"/>
            <a:ext cx="5512499" cy="6420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1" name="Shape 121"/>
          <p:cNvSpPr/>
          <p:nvPr/>
        </p:nvSpPr>
        <p:spPr>
          <a:xfrm flipH="1">
            <a:off x="6021124" y="2693525"/>
            <a:ext cx="2631900" cy="6420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2" name="Shape 122"/>
          <p:cNvSpPr txBox="1"/>
          <p:nvPr/>
        </p:nvSpPr>
        <p:spPr>
          <a:xfrm>
            <a:off x="2390925" y="2276550"/>
            <a:ext cx="1505400" cy="590399"/>
          </a:xfrm>
          <a:prstGeom prst="rect">
            <a:avLst/>
          </a:prstGeom>
          <a:noFill/>
          <a:ln>
            <a:noFill/>
          </a:ln>
        </p:spPr>
        <p:txBody>
          <a:bodyPr lIns="91425" tIns="91425" rIns="91425" bIns="91425" anchor="t" anchorCtr="0">
            <a:noAutofit/>
          </a:bodyPr>
          <a:lstStyle/>
          <a:p>
            <a:pPr>
              <a:spcBef>
                <a:spcPts val="0"/>
              </a:spcBef>
              <a:buNone/>
            </a:pPr>
            <a:r>
              <a:rPr lang="en" sz="2400"/>
              <a:t>Content</a:t>
            </a:r>
          </a:p>
        </p:txBody>
      </p:sp>
      <p:sp>
        <p:nvSpPr>
          <p:cNvPr id="123" name="Shape 123"/>
          <p:cNvSpPr txBox="1"/>
          <p:nvPr/>
        </p:nvSpPr>
        <p:spPr>
          <a:xfrm>
            <a:off x="6823400" y="2276550"/>
            <a:ext cx="1505400" cy="590399"/>
          </a:xfrm>
          <a:prstGeom prst="rect">
            <a:avLst/>
          </a:prstGeom>
          <a:noFill/>
          <a:ln>
            <a:noFill/>
          </a:ln>
        </p:spPr>
        <p:txBody>
          <a:bodyPr lIns="91425" tIns="91425" rIns="91425" bIns="91425" anchor="t" anchorCtr="0">
            <a:noAutofit/>
          </a:bodyPr>
          <a:lstStyle/>
          <a:p>
            <a:pPr lvl="0" rtl="0">
              <a:spcBef>
                <a:spcPts val="0"/>
              </a:spcBef>
              <a:buNone/>
            </a:pPr>
            <a:r>
              <a:rPr lang="en" sz="2400"/>
              <a:t>Writing</a:t>
            </a:r>
          </a:p>
        </p:txBody>
      </p:sp>
      <p:cxnSp>
        <p:nvCxnSpPr>
          <p:cNvPr id="124" name="Shape 124"/>
          <p:cNvCxnSpPr/>
          <p:nvPr/>
        </p:nvCxnSpPr>
        <p:spPr>
          <a:xfrm>
            <a:off x="6021125" y="1357800"/>
            <a:ext cx="0" cy="3490499"/>
          </a:xfrm>
          <a:prstGeom prst="straightConnector1">
            <a:avLst/>
          </a:prstGeom>
          <a:noFill/>
          <a:ln w="28575" cap="flat">
            <a:solidFill>
              <a:schemeClr val="dk2"/>
            </a:solidFill>
            <a:prstDash val="solid"/>
            <a:round/>
            <a:headEnd type="none" w="lg" len="lg"/>
            <a:tailEnd type="none" w="lg" len="lg"/>
          </a:ln>
        </p:spPr>
      </p:cxn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Visualizing: Translation/Articulation</a:t>
            </a:r>
          </a:p>
        </p:txBody>
      </p:sp>
      <p:cxnSp>
        <p:nvCxnSpPr>
          <p:cNvPr id="130" name="Shape 130"/>
          <p:cNvCxnSpPr/>
          <p:nvPr/>
        </p:nvCxnSpPr>
        <p:spPr>
          <a:xfrm>
            <a:off x="8686800" y="2081075"/>
            <a:ext cx="21900" cy="1866900"/>
          </a:xfrm>
          <a:prstGeom prst="straightConnector1">
            <a:avLst/>
          </a:prstGeom>
          <a:noFill/>
          <a:ln w="76200" cap="flat">
            <a:solidFill>
              <a:schemeClr val="dk2"/>
            </a:solidFill>
            <a:prstDash val="solid"/>
            <a:round/>
            <a:headEnd type="none" w="lg" len="lg"/>
            <a:tailEnd type="none" w="lg" len="lg"/>
          </a:ln>
        </p:spPr>
      </p:cxnSp>
      <p:cxnSp>
        <p:nvCxnSpPr>
          <p:cNvPr id="131" name="Shape 131"/>
          <p:cNvCxnSpPr/>
          <p:nvPr/>
        </p:nvCxnSpPr>
        <p:spPr>
          <a:xfrm>
            <a:off x="457200" y="2081075"/>
            <a:ext cx="21900" cy="1866900"/>
          </a:xfrm>
          <a:prstGeom prst="straightConnector1">
            <a:avLst/>
          </a:prstGeom>
          <a:noFill/>
          <a:ln w="76200" cap="flat">
            <a:solidFill>
              <a:schemeClr val="dk2"/>
            </a:solidFill>
            <a:prstDash val="solid"/>
            <a:round/>
            <a:headEnd type="none" w="lg" len="lg"/>
            <a:tailEnd type="none" w="lg" len="lg"/>
          </a:ln>
        </p:spPr>
      </p:cxnSp>
      <p:sp>
        <p:nvSpPr>
          <p:cNvPr id="132" name="Shape 132"/>
          <p:cNvSpPr/>
          <p:nvPr/>
        </p:nvSpPr>
        <p:spPr>
          <a:xfrm>
            <a:off x="493874" y="2088425"/>
            <a:ext cx="8162700" cy="6420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3" name="Shape 133"/>
          <p:cNvSpPr/>
          <p:nvPr/>
        </p:nvSpPr>
        <p:spPr>
          <a:xfrm flipH="1">
            <a:off x="524099" y="3261750"/>
            <a:ext cx="8162700" cy="6420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4" name="Shape 134"/>
          <p:cNvSpPr txBox="1"/>
          <p:nvPr/>
        </p:nvSpPr>
        <p:spPr>
          <a:xfrm>
            <a:off x="767437" y="1686200"/>
            <a:ext cx="1505400" cy="590399"/>
          </a:xfrm>
          <a:prstGeom prst="rect">
            <a:avLst/>
          </a:prstGeom>
          <a:noFill/>
          <a:ln>
            <a:noFill/>
          </a:ln>
        </p:spPr>
        <p:txBody>
          <a:bodyPr lIns="91425" tIns="91425" rIns="91425" bIns="91425" anchor="t" anchorCtr="0">
            <a:noAutofit/>
          </a:bodyPr>
          <a:lstStyle/>
          <a:p>
            <a:pPr lvl="0" rtl="0">
              <a:spcBef>
                <a:spcPts val="0"/>
              </a:spcBef>
              <a:buNone/>
            </a:pPr>
            <a:r>
              <a:rPr lang="en" sz="2400"/>
              <a:t>Content</a:t>
            </a:r>
          </a:p>
        </p:txBody>
      </p:sp>
      <p:sp>
        <p:nvSpPr>
          <p:cNvPr id="135" name="Shape 135"/>
          <p:cNvSpPr txBox="1"/>
          <p:nvPr/>
        </p:nvSpPr>
        <p:spPr>
          <a:xfrm>
            <a:off x="6930975" y="2837400"/>
            <a:ext cx="1505400" cy="590399"/>
          </a:xfrm>
          <a:prstGeom prst="rect">
            <a:avLst/>
          </a:prstGeom>
          <a:noFill/>
          <a:ln>
            <a:noFill/>
          </a:ln>
        </p:spPr>
        <p:txBody>
          <a:bodyPr lIns="91425" tIns="91425" rIns="91425" bIns="91425" anchor="t" anchorCtr="0">
            <a:noAutofit/>
          </a:bodyPr>
          <a:lstStyle/>
          <a:p>
            <a:pPr lvl="0" rtl="0">
              <a:spcBef>
                <a:spcPts val="0"/>
              </a:spcBef>
              <a:buNone/>
            </a:pPr>
            <a:r>
              <a:rPr lang="en" sz="2400"/>
              <a:t>Writing</a:t>
            </a:r>
          </a:p>
        </p:txBody>
      </p:sp>
      <p:cxnSp>
        <p:nvCxnSpPr>
          <p:cNvPr id="136" name="Shape 136"/>
          <p:cNvCxnSpPr/>
          <p:nvPr/>
        </p:nvCxnSpPr>
        <p:spPr>
          <a:xfrm>
            <a:off x="6368500" y="2603225"/>
            <a:ext cx="7499" cy="822599"/>
          </a:xfrm>
          <a:prstGeom prst="straightConnector1">
            <a:avLst/>
          </a:prstGeom>
          <a:noFill/>
          <a:ln w="28575" cap="flat">
            <a:solidFill>
              <a:schemeClr val="dk2"/>
            </a:solidFill>
            <a:prstDash val="dash"/>
            <a:round/>
            <a:headEnd type="none" w="lg" len="lg"/>
            <a:tailEnd type="none" w="lg" len="lg"/>
          </a:ln>
        </p:spPr>
      </p:cxnSp>
      <p:cxnSp>
        <p:nvCxnSpPr>
          <p:cNvPr id="137" name="Shape 137"/>
          <p:cNvCxnSpPr/>
          <p:nvPr/>
        </p:nvCxnSpPr>
        <p:spPr>
          <a:xfrm>
            <a:off x="4808875" y="2603225"/>
            <a:ext cx="7499" cy="822599"/>
          </a:xfrm>
          <a:prstGeom prst="straightConnector1">
            <a:avLst/>
          </a:prstGeom>
          <a:noFill/>
          <a:ln w="28575" cap="flat">
            <a:solidFill>
              <a:schemeClr val="dk2"/>
            </a:solidFill>
            <a:prstDash val="dash"/>
            <a:round/>
            <a:headEnd type="none" w="lg" len="lg"/>
            <a:tailEnd type="none" w="lg" len="lg"/>
          </a:ln>
        </p:spPr>
      </p:cxnSp>
      <p:cxnSp>
        <p:nvCxnSpPr>
          <p:cNvPr id="138" name="Shape 138"/>
          <p:cNvCxnSpPr/>
          <p:nvPr/>
        </p:nvCxnSpPr>
        <p:spPr>
          <a:xfrm>
            <a:off x="3420050" y="2603225"/>
            <a:ext cx="7499" cy="822599"/>
          </a:xfrm>
          <a:prstGeom prst="straightConnector1">
            <a:avLst/>
          </a:prstGeom>
          <a:noFill/>
          <a:ln w="28575" cap="flat">
            <a:solidFill>
              <a:schemeClr val="dk2"/>
            </a:solidFill>
            <a:prstDash val="dash"/>
            <a:round/>
            <a:headEnd type="none" w="lg" len="lg"/>
            <a:tailEnd type="none" w="lg" len="lg"/>
          </a:ln>
        </p:spPr>
      </p:cxnSp>
      <p:cxnSp>
        <p:nvCxnSpPr>
          <p:cNvPr id="139" name="Shape 139"/>
          <p:cNvCxnSpPr/>
          <p:nvPr/>
        </p:nvCxnSpPr>
        <p:spPr>
          <a:xfrm>
            <a:off x="2031225" y="2603225"/>
            <a:ext cx="7499" cy="822599"/>
          </a:xfrm>
          <a:prstGeom prst="straightConnector1">
            <a:avLst/>
          </a:prstGeom>
          <a:noFill/>
          <a:ln w="28575" cap="flat">
            <a:solidFill>
              <a:schemeClr val="dk2"/>
            </a:solidFill>
            <a:prstDash val="dash"/>
            <a:round/>
            <a:headEnd type="none" w="lg" len="lg"/>
            <a:tailEnd type="none" w="lg" len="lg"/>
          </a:ln>
        </p:spPr>
      </p:cxn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Next Level: Metaphors </a:t>
            </a:r>
          </a:p>
        </p:txBody>
      </p:sp>
      <p:sp>
        <p:nvSpPr>
          <p:cNvPr id="145" name="Shape 14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3600"/>
              <a:t>“We act according to the way we conceive of things.”</a:t>
            </a:r>
          </a:p>
          <a:p>
            <a:pPr rtl="0">
              <a:spcBef>
                <a:spcPts val="0"/>
              </a:spcBef>
              <a:buNone/>
            </a:pPr>
            <a:endParaRPr sz="3600"/>
          </a:p>
          <a:p>
            <a:pPr lvl="0" algn="r" rtl="0">
              <a:spcBef>
                <a:spcPts val="0"/>
              </a:spcBef>
              <a:buNone/>
            </a:pPr>
            <a:r>
              <a:rPr lang="en">
                <a:solidFill>
                  <a:srgbClr val="B7B7B7"/>
                </a:solidFill>
              </a:rPr>
              <a:t>-Lakoff and Johnson, 1990.</a:t>
            </a:r>
            <a:r>
              <a:rPr lang="en"/>
              <a:t> </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Metaphors of Argumentation</a:t>
            </a:r>
          </a:p>
        </p:txBody>
      </p:sp>
      <p:graphicFrame>
        <p:nvGraphicFramePr>
          <p:cNvPr id="151" name="Shape 151"/>
          <p:cNvGraphicFramePr/>
          <p:nvPr/>
        </p:nvGraphicFramePr>
        <p:xfrm>
          <a:off x="457200" y="1284575"/>
          <a:ext cx="8202000" cy="3144275"/>
        </p:xfrm>
        <a:graphic>
          <a:graphicData uri="http://schemas.openxmlformats.org/drawingml/2006/table">
            <a:tbl>
              <a:tblPr>
                <a:noFill/>
                <a:tableStyleId>{11448B53-8080-42C7-8B3A-E2BA4D69039A}</a:tableStyleId>
              </a:tblPr>
              <a:tblGrid>
                <a:gridCol w="1073600"/>
                <a:gridCol w="3272725"/>
                <a:gridCol w="3855675"/>
              </a:tblGrid>
              <a:tr h="464150">
                <a:tc>
                  <a:txBody>
                    <a:bodyPr/>
                    <a:lstStyle/>
                    <a:p>
                      <a:pPr>
                        <a:spcBef>
                          <a:spcPts val="0"/>
                        </a:spcBef>
                        <a:buNone/>
                      </a:pPr>
                      <a:endParaRPr/>
                    </a:p>
                  </a:txBody>
                  <a:tcPr marL="91425" marR="91425" marT="91425" marB="91425"/>
                </a:tc>
                <a:tc>
                  <a:txBody>
                    <a:bodyPr/>
                    <a:lstStyle/>
                    <a:p>
                      <a:pPr algn="ctr">
                        <a:spcBef>
                          <a:spcPts val="0"/>
                        </a:spcBef>
                        <a:buNone/>
                      </a:pPr>
                      <a:r>
                        <a:rPr lang="en" sz="1800" b="1"/>
                        <a:t>War</a:t>
                      </a:r>
                    </a:p>
                  </a:txBody>
                  <a:tcPr marL="91425" marR="91425" marT="91425" marB="91425" anchor="ctr"/>
                </a:tc>
                <a:tc>
                  <a:txBody>
                    <a:bodyPr/>
                    <a:lstStyle/>
                    <a:p>
                      <a:pPr algn="ctr">
                        <a:spcBef>
                          <a:spcPts val="0"/>
                        </a:spcBef>
                        <a:buNone/>
                      </a:pPr>
                      <a:r>
                        <a:rPr lang="en" sz="1800" b="1"/>
                        <a:t>Dance</a:t>
                      </a:r>
                    </a:p>
                  </a:txBody>
                  <a:tcPr marL="91425" marR="91425" marT="91425" marB="91425" anchor="ctr"/>
                </a:tc>
              </a:tr>
              <a:tr h="893375">
                <a:tc>
                  <a:txBody>
                    <a:bodyPr/>
                    <a:lstStyle/>
                    <a:p>
                      <a:pPr algn="ctr">
                        <a:spcBef>
                          <a:spcPts val="0"/>
                        </a:spcBef>
                        <a:buNone/>
                      </a:pPr>
                      <a:r>
                        <a:rPr lang="en" sz="1800" b="1"/>
                        <a:t>Goal</a:t>
                      </a:r>
                    </a:p>
                  </a:txBody>
                  <a:tcPr marL="91425" marR="91425" marT="91425" marB="91425" anchor="ctr"/>
                </a:tc>
                <a:tc>
                  <a:txBody>
                    <a:bodyPr/>
                    <a:lstStyle/>
                    <a:p>
                      <a:pPr algn="ctr">
                        <a:spcBef>
                          <a:spcPts val="0"/>
                        </a:spcBef>
                        <a:buNone/>
                      </a:pPr>
                      <a:r>
                        <a:rPr lang="en"/>
                        <a:t>Victory</a:t>
                      </a:r>
                    </a:p>
                  </a:txBody>
                  <a:tcPr marL="91425" marR="91425" marT="91425" marB="91425" anchor="ctr"/>
                </a:tc>
                <a:tc>
                  <a:txBody>
                    <a:bodyPr/>
                    <a:lstStyle/>
                    <a:p>
                      <a:pPr algn="ctr">
                        <a:spcBef>
                          <a:spcPts val="0"/>
                        </a:spcBef>
                        <a:buNone/>
                      </a:pPr>
                      <a:r>
                        <a:rPr lang="en"/>
                        <a:t>Co-operation</a:t>
                      </a:r>
                    </a:p>
                  </a:txBody>
                  <a:tcPr marL="91425" marR="91425" marT="91425" marB="91425" anchor="ctr"/>
                </a:tc>
              </a:tr>
              <a:tr h="893375">
                <a:tc>
                  <a:txBody>
                    <a:bodyPr/>
                    <a:lstStyle/>
                    <a:p>
                      <a:pPr algn="ctr">
                        <a:spcBef>
                          <a:spcPts val="0"/>
                        </a:spcBef>
                        <a:buNone/>
                      </a:pPr>
                      <a:r>
                        <a:rPr lang="en" sz="1800" b="1"/>
                        <a:t>Student</a:t>
                      </a:r>
                    </a:p>
                  </a:txBody>
                  <a:tcPr marL="91425" marR="91425" marT="91425" marB="91425" anchor="ctr"/>
                </a:tc>
                <a:tc>
                  <a:txBody>
                    <a:bodyPr/>
                    <a:lstStyle/>
                    <a:p>
                      <a:pPr algn="ctr">
                        <a:spcBef>
                          <a:spcPts val="0"/>
                        </a:spcBef>
                        <a:buNone/>
                      </a:pPr>
                      <a:r>
                        <a:rPr lang="en"/>
                        <a:t>Soldier</a:t>
                      </a:r>
                    </a:p>
                  </a:txBody>
                  <a:tcPr marL="91425" marR="91425" marT="91425" marB="91425" anchor="ctr"/>
                </a:tc>
                <a:tc>
                  <a:txBody>
                    <a:bodyPr/>
                    <a:lstStyle/>
                    <a:p>
                      <a:pPr algn="ctr">
                        <a:spcBef>
                          <a:spcPts val="0"/>
                        </a:spcBef>
                        <a:buNone/>
                      </a:pPr>
                      <a:r>
                        <a:rPr lang="en"/>
                        <a:t>Partner</a:t>
                      </a:r>
                    </a:p>
                  </a:txBody>
                  <a:tcPr marL="91425" marR="91425" marT="91425" marB="91425" anchor="ctr"/>
                </a:tc>
              </a:tr>
              <a:tr h="893375">
                <a:tc>
                  <a:txBody>
                    <a:bodyPr/>
                    <a:lstStyle/>
                    <a:p>
                      <a:pPr algn="ctr">
                        <a:spcBef>
                          <a:spcPts val="0"/>
                        </a:spcBef>
                        <a:buNone/>
                      </a:pPr>
                      <a:r>
                        <a:rPr lang="en" sz="1800" b="1"/>
                        <a:t>Writing</a:t>
                      </a:r>
                    </a:p>
                  </a:txBody>
                  <a:tcPr marL="91425" marR="91425" marT="91425" marB="91425" anchor="ctr"/>
                </a:tc>
                <a:tc>
                  <a:txBody>
                    <a:bodyPr/>
                    <a:lstStyle/>
                    <a:p>
                      <a:pPr algn="ctr">
                        <a:spcBef>
                          <a:spcPts val="0"/>
                        </a:spcBef>
                        <a:buNone/>
                      </a:pPr>
                      <a:r>
                        <a:rPr lang="en"/>
                        <a:t>Weaponry</a:t>
                      </a:r>
                    </a:p>
                  </a:txBody>
                  <a:tcPr marL="91425" marR="91425" marT="91425" marB="91425" anchor="ctr"/>
                </a:tc>
                <a:tc>
                  <a:txBody>
                    <a:bodyPr/>
                    <a:lstStyle/>
                    <a:p>
                      <a:pPr algn="ctr">
                        <a:spcBef>
                          <a:spcPts val="0"/>
                        </a:spcBef>
                        <a:buNone/>
                      </a:pPr>
                      <a:r>
                        <a:rPr lang="en"/>
                        <a:t>Technique, Responsiveness</a:t>
                      </a:r>
                    </a:p>
                  </a:txBody>
                  <a:tcPr marL="91425" marR="91425" marT="91425" marB="91425" anchor="ctr"/>
                </a:tc>
              </a:tr>
            </a:tbl>
          </a:graphicData>
        </a:graphic>
      </p:graphicFrame>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Module 1 Activity</a:t>
            </a:r>
          </a:p>
        </p:txBody>
      </p:sp>
      <p:sp>
        <p:nvSpPr>
          <p:cNvPr id="157" name="Shape 15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spcBef>
                <a:spcPts val="0"/>
              </a:spcBef>
              <a:buNone/>
            </a:pPr>
            <a:r>
              <a:rPr lang="en"/>
              <a:t>Write a </a:t>
            </a:r>
            <a:r>
              <a:rPr lang="en" b="1"/>
              <a:t>Statement of Writing</a:t>
            </a:r>
            <a:r>
              <a:rPr lang="en"/>
              <a:t> that could be included on your syllabus that reflects your conceptualization of writing. </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Example</a:t>
            </a:r>
          </a:p>
        </p:txBody>
      </p:sp>
      <p:sp>
        <p:nvSpPr>
          <p:cNvPr id="163" name="Shape 16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lgn="just" rtl="0">
              <a:lnSpc>
                <a:spcPct val="115000"/>
              </a:lnSpc>
              <a:spcBef>
                <a:spcPts val="0"/>
              </a:spcBef>
              <a:buClr>
                <a:schemeClr val="dk1"/>
              </a:buClr>
              <a:buSzPct val="78571"/>
              <a:buFont typeface="Arial"/>
              <a:buNone/>
            </a:pPr>
            <a:r>
              <a:rPr lang="en" sz="1400">
                <a:solidFill>
                  <a:srgbClr val="000000"/>
                </a:solidFill>
              </a:rPr>
              <a:t>In a field of Mechanical Engineering Technology, technical writing is very important part of engineering communication on a daily basis in any kind of engineering job. Most of the design and manufacturing work is done in companies which work with their suppliers and customers who are very often at different locations. Hence, communicating precisely design requirements and important decisions is very important for any kind of engineering work. In addition, students in our major need to complete Senior Design project in which they design and build some device. As a result of this effort, the final output is the technical report. Hence, knowing how to explain your ideas would benefit your future endeavors, not only while at ODU, but in your future career. For that purpose, one of the basic requirements in this class would be various writing assignments (scaffolding writing format to support content learning) as a homework, midterm project proposal (technical report) and a final project report (also in a form of a technical report).</a:t>
            </a:r>
          </a:p>
          <a:p>
            <a:pPr>
              <a:spcBef>
                <a:spcPts val="0"/>
              </a:spcBef>
              <a:buNone/>
            </a:pPr>
            <a:endParaRP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A0002"/>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143053"/>
            <a:ext cx="8229600" cy="857400"/>
          </a:xfrm>
          <a:prstGeom prst="rect">
            <a:avLst/>
          </a:prstGeom>
          <a:noFill/>
          <a:ln>
            <a:noFill/>
          </a:ln>
        </p:spPr>
        <p:txBody>
          <a:bodyPr lIns="91425" tIns="91425" rIns="91425" bIns="91425" anchor="ctr" anchorCtr="0">
            <a:noAutofit/>
          </a:bodyPr>
          <a:lstStyle/>
          <a:p>
            <a:pPr lvl="0" algn="ctr" rtl="0">
              <a:spcBef>
                <a:spcPts val="0"/>
              </a:spcBef>
              <a:buNone/>
            </a:pPr>
            <a:r>
              <a:rPr lang="en" sz="3000">
                <a:solidFill>
                  <a:srgbClr val="FFFFFF"/>
                </a:solidFill>
              </a:rPr>
              <a:t>Module 2: Genres and Scaffolding</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Module 2: Scaffolding &amp; Genre</a:t>
            </a:r>
          </a:p>
        </p:txBody>
      </p:sp>
      <p:sp>
        <p:nvSpPr>
          <p:cNvPr id="174" name="Shape 17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Good writing assignment design relies upon several components:</a:t>
            </a:r>
          </a:p>
          <a:p>
            <a:pPr marL="457200" lvl="0" indent="-419100" rtl="0">
              <a:spcBef>
                <a:spcPts val="0"/>
              </a:spcBef>
              <a:buClr>
                <a:schemeClr val="dk1"/>
              </a:buClr>
              <a:buSzPct val="100000"/>
              <a:buFont typeface="Arial"/>
              <a:buChar char="●"/>
            </a:pPr>
            <a:r>
              <a:rPr lang="en"/>
              <a:t>Scaffolding</a:t>
            </a:r>
          </a:p>
          <a:p>
            <a:pPr marL="457200" lvl="0" indent="-419100" rtl="0">
              <a:spcBef>
                <a:spcPts val="0"/>
              </a:spcBef>
              <a:buClr>
                <a:schemeClr val="dk1"/>
              </a:buClr>
              <a:buSzPct val="100000"/>
              <a:buFont typeface="Arial"/>
              <a:buChar char="●"/>
            </a:pPr>
            <a:r>
              <a:rPr lang="en"/>
              <a:t>Genre expectations</a:t>
            </a:r>
          </a:p>
          <a:p>
            <a:pPr marL="457200" lvl="0" indent="-419100" rtl="0">
              <a:spcBef>
                <a:spcPts val="0"/>
              </a:spcBef>
              <a:buClr>
                <a:schemeClr val="dk1"/>
              </a:buClr>
              <a:buSzPct val="100000"/>
              <a:buFont typeface="Arial"/>
              <a:buChar char="●"/>
            </a:pPr>
            <a:r>
              <a:rPr lang="en"/>
              <a:t>Peer review processes</a:t>
            </a:r>
          </a:p>
          <a:p>
            <a:pPr marL="457200" lvl="0" indent="-419100">
              <a:spcBef>
                <a:spcPts val="0"/>
              </a:spcBef>
              <a:buClr>
                <a:schemeClr val="dk1"/>
              </a:buClr>
              <a:buSzPct val="100000"/>
              <a:buFont typeface="Arial"/>
              <a:buChar char="●"/>
            </a:pPr>
            <a:r>
              <a:rPr lang="en"/>
              <a:t>Assessment</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Website</a:t>
            </a:r>
          </a:p>
        </p:txBody>
      </p:sp>
      <p:sp>
        <p:nvSpPr>
          <p:cNvPr id="39" name="Shape 39"/>
          <p:cNvSpPr txBox="1">
            <a:spLocks noGrp="1"/>
          </p:cNvSpPr>
          <p:nvPr>
            <p:ph type="body" idx="1"/>
          </p:nvPr>
        </p:nvSpPr>
        <p:spPr>
          <a:xfrm>
            <a:off x="457200" y="1200150"/>
            <a:ext cx="8229600" cy="3725699"/>
          </a:xfrm>
          <a:prstGeom prst="rect">
            <a:avLst/>
          </a:prstGeom>
        </p:spPr>
        <p:txBody>
          <a:bodyPr lIns="91425" tIns="91425" rIns="91425" bIns="91425" anchor="ctr" anchorCtr="0">
            <a:noAutofit/>
          </a:bodyPr>
          <a:lstStyle/>
          <a:p>
            <a:pPr algn="ctr">
              <a:spcBef>
                <a:spcPts val="0"/>
              </a:spcBef>
              <a:buNone/>
            </a:pPr>
            <a:r>
              <a:rPr lang="en" sz="4800"/>
              <a:t>stemflc.digitalodu.com </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Terministic Screens</a:t>
            </a:r>
          </a:p>
        </p:txBody>
      </p:sp>
      <p:sp>
        <p:nvSpPr>
          <p:cNvPr id="180" name="Shape 18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solidFill>
                  <a:srgbClr val="252525"/>
                </a:solidFill>
              </a:rPr>
              <a:t>Even if any given terminology is a </a:t>
            </a:r>
            <a:r>
              <a:rPr lang="en" i="1">
                <a:solidFill>
                  <a:srgbClr val="252525"/>
                </a:solidFill>
              </a:rPr>
              <a:t>reflection</a:t>
            </a:r>
            <a:r>
              <a:rPr lang="en">
                <a:solidFill>
                  <a:srgbClr val="252525"/>
                </a:solidFill>
              </a:rPr>
              <a:t> of reality, by its very nature as a terminology it must be a </a:t>
            </a:r>
            <a:r>
              <a:rPr lang="en" i="1">
                <a:solidFill>
                  <a:srgbClr val="252525"/>
                </a:solidFill>
              </a:rPr>
              <a:t>selection</a:t>
            </a:r>
            <a:r>
              <a:rPr lang="en">
                <a:solidFill>
                  <a:srgbClr val="252525"/>
                </a:solidFill>
              </a:rPr>
              <a:t> of reality; and to this extent must function also as a </a:t>
            </a:r>
            <a:r>
              <a:rPr lang="en" i="1">
                <a:solidFill>
                  <a:srgbClr val="252525"/>
                </a:solidFill>
              </a:rPr>
              <a:t>deflection</a:t>
            </a:r>
            <a:r>
              <a:rPr lang="en">
                <a:solidFill>
                  <a:srgbClr val="252525"/>
                </a:solidFill>
              </a:rPr>
              <a:t> of reality.” (Burke, Language as Symbolic Action, 1966, p. 45)</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Writing to Learn</a:t>
            </a:r>
          </a:p>
        </p:txBody>
      </p:sp>
      <p:sp>
        <p:nvSpPr>
          <p:cNvPr id="186" name="Shape 18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Writing can be used to assist students in grasping new concepts. The act of articulating ideas in their own words requires deeper understanding than mere memorization.</a:t>
            </a:r>
          </a:p>
          <a:p>
            <a:pPr marL="457200" lvl="0" indent="-381000">
              <a:spcBef>
                <a:spcPts val="0"/>
              </a:spcBef>
              <a:buClr>
                <a:schemeClr val="dk1"/>
              </a:buClr>
              <a:buSzPct val="100000"/>
              <a:buFont typeface="Arial"/>
              <a:buChar char="●"/>
            </a:pPr>
            <a:r>
              <a:rPr lang="en" sz="2400"/>
              <a:t>We know that when students are writing about a new concept, their grammatical skills decline as they struggle to articulate new concepts. Revision is difficult if they have no good conceptualization of what they are doing. (Flower, et al, 1986)</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Scaffolding</a:t>
            </a:r>
          </a:p>
        </p:txBody>
      </p:sp>
      <p:sp>
        <p:nvSpPr>
          <p:cNvPr id="192" name="Shape 19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Scaffolding allows students to build on known concepts to master new concepts.</a:t>
            </a:r>
          </a:p>
          <a:p>
            <a:pPr marL="457200" lvl="0" indent="-381000" rtl="0">
              <a:spcBef>
                <a:spcPts val="0"/>
              </a:spcBef>
              <a:buClr>
                <a:schemeClr val="dk1"/>
              </a:buClr>
              <a:buSzPct val="100000"/>
              <a:buFont typeface="Arial"/>
              <a:buChar char="●"/>
            </a:pPr>
            <a:r>
              <a:rPr lang="en" sz="2400"/>
              <a:t>Scaffolding works well when small low stakes assignments move into high stakes graded assignments.</a:t>
            </a:r>
          </a:p>
          <a:p>
            <a:pPr marL="457200" lvl="0" indent="-381000" rtl="0">
              <a:spcBef>
                <a:spcPts val="0"/>
              </a:spcBef>
              <a:buClr>
                <a:schemeClr val="dk1"/>
              </a:buClr>
              <a:buSzPct val="100000"/>
              <a:buFont typeface="Arial"/>
              <a:buChar char="●"/>
            </a:pPr>
            <a:r>
              <a:rPr lang="en" sz="2400"/>
              <a:t>Students learning new concepts do better with summarizing (articulating in their own words to improve comprehension) before analysis.</a:t>
            </a:r>
          </a:p>
          <a:p>
            <a:pPr marL="457200" lvl="0" indent="-381000" rtl="0">
              <a:spcBef>
                <a:spcPts val="0"/>
              </a:spcBef>
              <a:buClr>
                <a:schemeClr val="dk1"/>
              </a:buClr>
              <a:buSzPct val="100000"/>
              <a:buFont typeface="Arial"/>
              <a:buChar char="●"/>
            </a:pPr>
            <a:r>
              <a:rPr lang="en" sz="2400"/>
              <a:t>Providing evidence to support claims requires comprehension of concepts.  (McCarthy, 1987)</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Genre</a:t>
            </a:r>
          </a:p>
        </p:txBody>
      </p:sp>
      <p:sp>
        <p:nvSpPr>
          <p:cNvPr id="198" name="Shape 19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t>A genre is a document classification based on features like:</a:t>
            </a:r>
          </a:p>
          <a:p>
            <a:pPr marL="914400" lvl="1" indent="-381000" rtl="0">
              <a:spcBef>
                <a:spcPts val="0"/>
              </a:spcBef>
              <a:buClr>
                <a:schemeClr val="dk1"/>
              </a:buClr>
              <a:buSzPct val="80000"/>
              <a:buFont typeface="Courier New"/>
              <a:buChar char="o"/>
            </a:pPr>
            <a:r>
              <a:rPr lang="en"/>
              <a:t>Purpose</a:t>
            </a:r>
          </a:p>
          <a:p>
            <a:pPr marL="914400" lvl="1" indent="-381000" rtl="0">
              <a:spcBef>
                <a:spcPts val="0"/>
              </a:spcBef>
              <a:buClr>
                <a:schemeClr val="dk1"/>
              </a:buClr>
              <a:buSzPct val="80000"/>
              <a:buFont typeface="Courier New"/>
              <a:buChar char="o"/>
            </a:pPr>
            <a:r>
              <a:rPr lang="en"/>
              <a:t>Audience type(s) &amp; disciplinary experience</a:t>
            </a:r>
          </a:p>
          <a:p>
            <a:pPr marL="914400" lvl="1" indent="-381000" rtl="0">
              <a:spcBef>
                <a:spcPts val="0"/>
              </a:spcBef>
              <a:buClr>
                <a:schemeClr val="dk1"/>
              </a:buClr>
              <a:buSzPct val="80000"/>
              <a:buFont typeface="Courier New"/>
              <a:buChar char="o"/>
            </a:pPr>
            <a:r>
              <a:rPr lang="en"/>
              <a:t>Tone</a:t>
            </a:r>
          </a:p>
          <a:p>
            <a:pPr marL="914400" lvl="1" indent="-381000" rtl="0">
              <a:spcBef>
                <a:spcPts val="0"/>
              </a:spcBef>
              <a:buClr>
                <a:schemeClr val="dk1"/>
              </a:buClr>
              <a:buSzPct val="80000"/>
              <a:buFont typeface="Courier New"/>
              <a:buChar char="o"/>
            </a:pPr>
            <a:r>
              <a:rPr lang="en"/>
              <a:t>Pattern of Organization</a:t>
            </a:r>
          </a:p>
          <a:p>
            <a:pPr marL="914400" lvl="1" indent="-381000" rtl="0">
              <a:spcBef>
                <a:spcPts val="0"/>
              </a:spcBef>
              <a:buClr>
                <a:schemeClr val="dk1"/>
              </a:buClr>
              <a:buSzPct val="80000"/>
              <a:buFont typeface="Courier New"/>
              <a:buChar char="o"/>
            </a:pPr>
            <a:r>
              <a:rPr lang="en"/>
              <a:t>Types of Evidence</a:t>
            </a:r>
          </a:p>
          <a:p>
            <a:pPr marL="914400" lvl="1" indent="-381000" rtl="0">
              <a:spcBef>
                <a:spcPts val="0"/>
              </a:spcBef>
              <a:buClr>
                <a:schemeClr val="dk1"/>
              </a:buClr>
              <a:buSzPct val="80000"/>
              <a:buFont typeface="Courier New"/>
              <a:buChar char="o"/>
            </a:pPr>
            <a:r>
              <a:rPr lang="en"/>
              <a:t>Formatting conventions</a:t>
            </a:r>
          </a:p>
          <a:p>
            <a:pPr>
              <a:spcBef>
                <a:spcPts val="0"/>
              </a:spcBef>
              <a:buNone/>
            </a:pPr>
            <a:r>
              <a:rPr lang="en" sz="2400"/>
              <a:t>These arise out of a communicative need and become codified through audience expectations. (Miller, 1984)</a:t>
            </a: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Disciplinary Genres</a:t>
            </a:r>
          </a:p>
        </p:txBody>
      </p:sp>
      <p:sp>
        <p:nvSpPr>
          <p:cNvPr id="204" name="Shape 20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What types of documents do you have your students write?</a:t>
            </a:r>
          </a:p>
          <a:p>
            <a:pPr marL="457200" lvl="0" indent="-419100" rtl="0">
              <a:spcBef>
                <a:spcPts val="0"/>
              </a:spcBef>
              <a:buClr>
                <a:schemeClr val="dk1"/>
              </a:buClr>
              <a:buSzPct val="100000"/>
              <a:buFont typeface="Arial"/>
              <a:buChar char="●"/>
            </a:pPr>
            <a:r>
              <a:rPr lang="en"/>
              <a:t>What are their features?</a:t>
            </a:r>
          </a:p>
          <a:p>
            <a:pPr marL="914400" lvl="1" indent="-381000" rtl="0">
              <a:spcBef>
                <a:spcPts val="0"/>
              </a:spcBef>
              <a:buClr>
                <a:schemeClr val="dk1"/>
              </a:buClr>
              <a:buSzPct val="80000"/>
              <a:buFont typeface="Courier New"/>
              <a:buChar char="o"/>
            </a:pPr>
            <a:r>
              <a:rPr lang="en"/>
              <a:t>Purpose</a:t>
            </a:r>
          </a:p>
          <a:p>
            <a:pPr marL="914400" lvl="1" indent="-381000" rtl="0">
              <a:spcBef>
                <a:spcPts val="0"/>
              </a:spcBef>
              <a:buClr>
                <a:schemeClr val="dk1"/>
              </a:buClr>
              <a:buSzPct val="80000"/>
              <a:buFont typeface="Courier New"/>
              <a:buChar char="o"/>
            </a:pPr>
            <a:r>
              <a:rPr lang="en"/>
              <a:t>Audience type(s) &amp; disciplinary experience</a:t>
            </a:r>
          </a:p>
          <a:p>
            <a:pPr marL="914400" lvl="1" indent="-381000" rtl="0">
              <a:spcBef>
                <a:spcPts val="0"/>
              </a:spcBef>
              <a:buClr>
                <a:schemeClr val="dk1"/>
              </a:buClr>
              <a:buSzPct val="80000"/>
              <a:buFont typeface="Courier New"/>
              <a:buChar char="o"/>
            </a:pPr>
            <a:r>
              <a:rPr lang="en"/>
              <a:t>Tone</a:t>
            </a:r>
          </a:p>
          <a:p>
            <a:pPr marL="914400" lvl="1" indent="-381000" rtl="0">
              <a:spcBef>
                <a:spcPts val="0"/>
              </a:spcBef>
              <a:buClr>
                <a:schemeClr val="dk1"/>
              </a:buClr>
              <a:buSzPct val="80000"/>
              <a:buFont typeface="Courier New"/>
              <a:buChar char="o"/>
            </a:pPr>
            <a:r>
              <a:rPr lang="en"/>
              <a:t>Pattern of Organization</a:t>
            </a:r>
          </a:p>
          <a:p>
            <a:pPr marL="914400" lvl="1" indent="-381000" rtl="0">
              <a:spcBef>
                <a:spcPts val="0"/>
              </a:spcBef>
              <a:buClr>
                <a:schemeClr val="dk1"/>
              </a:buClr>
              <a:buSzPct val="80000"/>
              <a:buFont typeface="Courier New"/>
              <a:buChar char="o"/>
            </a:pPr>
            <a:r>
              <a:rPr lang="en"/>
              <a:t>Types of Evidence</a:t>
            </a:r>
          </a:p>
          <a:p>
            <a:pPr marL="914400" lvl="1" indent="-381000">
              <a:spcBef>
                <a:spcPts val="0"/>
              </a:spcBef>
              <a:buClr>
                <a:schemeClr val="dk1"/>
              </a:buClr>
              <a:buSzPct val="80000"/>
              <a:buFont typeface="Courier New"/>
              <a:buChar char="o"/>
            </a:pPr>
            <a:r>
              <a:rPr lang="en"/>
              <a:t>Formatting conventions</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Module 2 Exercise Part 1</a:t>
            </a:r>
          </a:p>
        </p:txBody>
      </p:sp>
      <p:sp>
        <p:nvSpPr>
          <p:cNvPr id="210" name="Shape 21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06400" rtl="0">
              <a:spcBef>
                <a:spcPts val="0"/>
              </a:spcBef>
              <a:buClr>
                <a:schemeClr val="dk1"/>
              </a:buClr>
              <a:buSzPct val="100000"/>
              <a:buFont typeface="Arial"/>
              <a:buChar char="●"/>
            </a:pPr>
            <a:r>
              <a:rPr lang="en" sz="2800"/>
              <a:t>Exchange assignments with someone not in your discipline.</a:t>
            </a:r>
          </a:p>
          <a:p>
            <a:pPr marL="457200" lvl="0" indent="-406400" rtl="0">
              <a:spcBef>
                <a:spcPts val="0"/>
              </a:spcBef>
              <a:buClr>
                <a:schemeClr val="dk1"/>
              </a:buClr>
              <a:buSzPct val="100000"/>
              <a:buFont typeface="Arial"/>
              <a:buChar char="●"/>
            </a:pPr>
            <a:r>
              <a:rPr lang="en" sz="2800"/>
              <a:t>Identify each term from your peer’s prompt that you recognize (or don’t recognize) as being disciplinary specific (a terministic screen).</a:t>
            </a:r>
          </a:p>
          <a:p>
            <a:pPr marL="457200" lvl="0" indent="-419100" rtl="0">
              <a:spcBef>
                <a:spcPts val="0"/>
              </a:spcBef>
              <a:buClr>
                <a:schemeClr val="dk1"/>
              </a:buClr>
              <a:buSzPct val="107142"/>
              <a:buFont typeface="Arial"/>
              <a:buChar char="●"/>
            </a:pPr>
            <a:r>
              <a:rPr lang="en" sz="2800"/>
              <a:t>Role-play being a second-year student using this prompt, what questions would you have of your peer?</a:t>
            </a:r>
            <a:r>
              <a:rPr lang="en"/>
              <a:t> </a:t>
            </a: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Module 2 Exercise Part 2</a:t>
            </a:r>
          </a:p>
        </p:txBody>
      </p:sp>
      <p:sp>
        <p:nvSpPr>
          <p:cNvPr id="216" name="Shape 21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Based upon the role-playing, spend 5 minutes writing up how you would approach writing this assignment prompt if it were yours. Think about the following:</a:t>
            </a:r>
          </a:p>
          <a:p>
            <a:pPr marL="914400" lvl="1" indent="-381000" rtl="0">
              <a:spcBef>
                <a:spcPts val="0"/>
              </a:spcBef>
              <a:buClr>
                <a:schemeClr val="dk1"/>
              </a:buClr>
              <a:buSzPct val="100000"/>
              <a:buFont typeface="Courier New"/>
              <a:buChar char="o"/>
            </a:pPr>
            <a:r>
              <a:rPr lang="en" sz="2400"/>
              <a:t>How would you approach writing the prompt? Why?</a:t>
            </a:r>
          </a:p>
          <a:p>
            <a:pPr marL="914400" lvl="1" indent="-381000" rtl="0">
              <a:spcBef>
                <a:spcPts val="0"/>
              </a:spcBef>
              <a:buClr>
                <a:schemeClr val="dk1"/>
              </a:buClr>
              <a:buSzPct val="100000"/>
              <a:buFont typeface="Courier New"/>
              <a:buChar char="o"/>
            </a:pPr>
            <a:r>
              <a:rPr lang="en" sz="2400"/>
              <a:t>What is missing? What is there that really works?</a:t>
            </a:r>
          </a:p>
          <a:p>
            <a:pPr marL="914400" lvl="1" indent="-381000" rtl="0">
              <a:spcBef>
                <a:spcPts val="0"/>
              </a:spcBef>
              <a:buClr>
                <a:schemeClr val="dk1"/>
              </a:buClr>
              <a:buSzPct val="100000"/>
              <a:buFont typeface="Courier New"/>
              <a:buChar char="o"/>
            </a:pPr>
            <a:r>
              <a:rPr lang="en" sz="2400"/>
              <a:t>What were you missing that you hoped to see?</a:t>
            </a:r>
          </a:p>
          <a:p>
            <a:pPr marL="457200" lvl="0" indent="-419100">
              <a:spcBef>
                <a:spcPts val="0"/>
              </a:spcBef>
              <a:buClr>
                <a:schemeClr val="dk1"/>
              </a:buClr>
              <a:buSzPct val="125000"/>
              <a:buFont typeface="Arial"/>
              <a:buChar char="●"/>
            </a:pPr>
            <a:r>
              <a:rPr lang="en" sz="2400"/>
              <a:t>Share the revisions with the original author. Discuss what was changed and the rationales for the changes</a:t>
            </a:r>
            <a:r>
              <a:rPr lang="en"/>
              <a:t>.</a:t>
            </a:r>
          </a:p>
        </p:txBody>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Module 2 Exercise part 1</a:t>
            </a:r>
          </a:p>
        </p:txBody>
      </p:sp>
      <p:sp>
        <p:nvSpPr>
          <p:cNvPr id="222" name="Shape 222"/>
          <p:cNvSpPr txBox="1">
            <a:spLocks noGrp="1"/>
          </p:cNvSpPr>
          <p:nvPr>
            <p:ph type="body" idx="1"/>
          </p:nvPr>
        </p:nvSpPr>
        <p:spPr>
          <a:xfrm>
            <a:off x="457200" y="1047750"/>
            <a:ext cx="8229600" cy="3725699"/>
          </a:xfrm>
          <a:prstGeom prst="rect">
            <a:avLst/>
          </a:prstGeom>
        </p:spPr>
        <p:txBody>
          <a:bodyPr lIns="91425" tIns="91425" rIns="91425" bIns="91425" anchor="t" anchorCtr="0">
            <a:noAutofit/>
          </a:bodyPr>
          <a:lstStyle/>
          <a:p>
            <a:pPr lvl="0" rtl="0">
              <a:spcBef>
                <a:spcPts val="0"/>
              </a:spcBef>
              <a:buNone/>
            </a:pPr>
            <a:r>
              <a:rPr lang="en"/>
              <a:t>Construct your scaffolding:</a:t>
            </a:r>
          </a:p>
          <a:p>
            <a:pPr marL="457200" lvl="0" indent="-419100" rtl="0">
              <a:spcBef>
                <a:spcPts val="0"/>
              </a:spcBef>
              <a:buClr>
                <a:schemeClr val="dk1"/>
              </a:buClr>
              <a:buSzPct val="100000"/>
              <a:buFont typeface="Arial"/>
              <a:buChar char="●"/>
            </a:pPr>
            <a:r>
              <a:rPr lang="en"/>
              <a:t>Brainstorm low-stakes activities that help students write about/work with:</a:t>
            </a:r>
          </a:p>
          <a:p>
            <a:pPr marL="1371600" lvl="2" indent="-381000" rtl="0">
              <a:spcBef>
                <a:spcPts val="480"/>
              </a:spcBef>
              <a:buClr>
                <a:schemeClr val="dk1"/>
              </a:buClr>
              <a:buSzPct val="100000"/>
              <a:buFont typeface="Wingdings"/>
              <a:buChar char="§"/>
            </a:pPr>
            <a:r>
              <a:rPr lang="en" sz="2400"/>
              <a:t>Purpose</a:t>
            </a:r>
          </a:p>
          <a:p>
            <a:pPr marL="1371600" lvl="2" indent="-381000" rtl="0">
              <a:spcBef>
                <a:spcPts val="480"/>
              </a:spcBef>
              <a:buClr>
                <a:schemeClr val="dk1"/>
              </a:buClr>
              <a:buSzPct val="100000"/>
              <a:buFont typeface="Wingdings"/>
              <a:buChar char="§"/>
            </a:pPr>
            <a:r>
              <a:rPr lang="en" sz="2400"/>
              <a:t>Audience type(s) &amp; disciplinary experience</a:t>
            </a:r>
          </a:p>
          <a:p>
            <a:pPr marL="1371600" lvl="2" indent="-381000" rtl="0">
              <a:spcBef>
                <a:spcPts val="480"/>
              </a:spcBef>
              <a:buClr>
                <a:schemeClr val="dk1"/>
              </a:buClr>
              <a:buSzPct val="100000"/>
              <a:buFont typeface="Wingdings"/>
              <a:buChar char="§"/>
            </a:pPr>
            <a:r>
              <a:rPr lang="en" sz="2400"/>
              <a:t>Tone</a:t>
            </a:r>
          </a:p>
          <a:p>
            <a:pPr marL="1371600" lvl="2" indent="-381000" rtl="0">
              <a:spcBef>
                <a:spcPts val="480"/>
              </a:spcBef>
              <a:buClr>
                <a:schemeClr val="dk1"/>
              </a:buClr>
              <a:buSzPct val="100000"/>
              <a:buFont typeface="Wingdings"/>
              <a:buChar char="§"/>
            </a:pPr>
            <a:r>
              <a:rPr lang="en" sz="2400"/>
              <a:t>Pattern of Organization</a:t>
            </a:r>
          </a:p>
          <a:p>
            <a:pPr marL="1371600" lvl="2" indent="-381000" rtl="0">
              <a:spcBef>
                <a:spcPts val="480"/>
              </a:spcBef>
              <a:buClr>
                <a:schemeClr val="dk1"/>
              </a:buClr>
              <a:buSzPct val="100000"/>
              <a:buFont typeface="Wingdings"/>
              <a:buChar char="§"/>
            </a:pPr>
            <a:r>
              <a:rPr lang="en" sz="2400"/>
              <a:t>Types of Evidence</a:t>
            </a:r>
          </a:p>
          <a:p>
            <a:pPr marL="1371600" lvl="2" indent="-381000">
              <a:spcBef>
                <a:spcPts val="480"/>
              </a:spcBef>
              <a:buClr>
                <a:schemeClr val="dk1"/>
              </a:buClr>
              <a:buSzPct val="100000"/>
              <a:buFont typeface="Wingdings"/>
              <a:buChar char="§"/>
            </a:pPr>
            <a:r>
              <a:rPr lang="en" sz="2400"/>
              <a:t>Formatting conventions</a:t>
            </a: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Module 2 Exercise part 2</a:t>
            </a:r>
          </a:p>
        </p:txBody>
      </p:sp>
      <p:sp>
        <p:nvSpPr>
          <p:cNvPr id="228" name="Shape 22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Revise your assignment prompt:</a:t>
            </a:r>
          </a:p>
          <a:p>
            <a:pPr marL="914400" lvl="1" indent="-381000" rtl="0">
              <a:spcBef>
                <a:spcPts val="0"/>
              </a:spcBef>
              <a:buClr>
                <a:schemeClr val="dk1"/>
              </a:buClr>
              <a:buSzPct val="80000"/>
              <a:buFont typeface="Courier New"/>
              <a:buChar char="o"/>
            </a:pPr>
            <a:r>
              <a:rPr lang="en"/>
              <a:t>Add a brief explanation of the following elements</a:t>
            </a:r>
          </a:p>
          <a:p>
            <a:pPr marL="1371600" lvl="2" indent="-381000" rtl="0">
              <a:spcBef>
                <a:spcPts val="0"/>
              </a:spcBef>
              <a:buClr>
                <a:schemeClr val="dk1"/>
              </a:buClr>
              <a:buSzPct val="80000"/>
              <a:buFont typeface="Wingdings"/>
              <a:buChar char="§"/>
            </a:pPr>
            <a:r>
              <a:rPr lang="en"/>
              <a:t>Purpose</a:t>
            </a:r>
          </a:p>
          <a:p>
            <a:pPr marL="1371600" lvl="2" indent="-381000" rtl="0">
              <a:spcBef>
                <a:spcPts val="0"/>
              </a:spcBef>
              <a:buClr>
                <a:schemeClr val="dk1"/>
              </a:buClr>
              <a:buSzPct val="80000"/>
              <a:buFont typeface="Wingdings"/>
              <a:buChar char="§"/>
            </a:pPr>
            <a:r>
              <a:rPr lang="en"/>
              <a:t>Audience type(s) &amp; disciplinary experience</a:t>
            </a:r>
          </a:p>
          <a:p>
            <a:pPr marL="1371600" lvl="2" indent="-381000" rtl="0">
              <a:spcBef>
                <a:spcPts val="0"/>
              </a:spcBef>
              <a:buClr>
                <a:schemeClr val="dk1"/>
              </a:buClr>
              <a:buSzPct val="80000"/>
              <a:buFont typeface="Wingdings"/>
              <a:buChar char="§"/>
            </a:pPr>
            <a:r>
              <a:rPr lang="en"/>
              <a:t>Tone</a:t>
            </a:r>
          </a:p>
          <a:p>
            <a:pPr marL="1371600" lvl="2" indent="-381000" rtl="0">
              <a:spcBef>
                <a:spcPts val="0"/>
              </a:spcBef>
              <a:buClr>
                <a:schemeClr val="dk1"/>
              </a:buClr>
              <a:buSzPct val="80000"/>
              <a:buFont typeface="Wingdings"/>
              <a:buChar char="§"/>
            </a:pPr>
            <a:r>
              <a:rPr lang="en"/>
              <a:t>Pattern of Organization</a:t>
            </a:r>
          </a:p>
          <a:p>
            <a:pPr marL="1371600" lvl="2" indent="-381000" rtl="0">
              <a:spcBef>
                <a:spcPts val="0"/>
              </a:spcBef>
              <a:buClr>
                <a:schemeClr val="dk1"/>
              </a:buClr>
              <a:buSzPct val="80000"/>
              <a:buFont typeface="Wingdings"/>
              <a:buChar char="§"/>
            </a:pPr>
            <a:r>
              <a:rPr lang="en"/>
              <a:t>Types of Evidence</a:t>
            </a:r>
          </a:p>
          <a:p>
            <a:pPr marL="1371600" lvl="2" indent="-381000" rtl="0">
              <a:spcBef>
                <a:spcPts val="0"/>
              </a:spcBef>
              <a:buClr>
                <a:schemeClr val="dk1"/>
              </a:buClr>
              <a:buSzPct val="80000"/>
              <a:buFont typeface="Wingdings"/>
              <a:buChar char="§"/>
            </a:pPr>
            <a:r>
              <a:rPr lang="en"/>
              <a:t>Formatting conventions</a:t>
            </a:r>
          </a:p>
          <a:p>
            <a:pPr lvl="0" rtl="0">
              <a:spcBef>
                <a:spcPts val="0"/>
              </a:spcBef>
              <a:buNone/>
            </a:pPr>
            <a:endParaRPr/>
          </a:p>
          <a:p>
            <a:pPr rtl="0">
              <a:spcBef>
                <a:spcPts val="0"/>
              </a:spcBef>
              <a:buNone/>
            </a:pPr>
            <a:endParaRPr/>
          </a:p>
          <a:p>
            <a:pPr>
              <a:spcBef>
                <a:spcPts val="0"/>
              </a:spcBef>
              <a:buNone/>
            </a:pPr>
            <a:endParaRPr/>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Module 2 Exercise Reflection</a:t>
            </a:r>
          </a:p>
        </p:txBody>
      </p:sp>
      <p:sp>
        <p:nvSpPr>
          <p:cNvPr id="234" name="Shape 234"/>
          <p:cNvSpPr txBox="1">
            <a:spLocks noGrp="1"/>
          </p:cNvSpPr>
          <p:nvPr>
            <p:ph type="body" idx="1"/>
          </p:nvPr>
        </p:nvSpPr>
        <p:spPr>
          <a:xfrm>
            <a:off x="457200" y="10477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Take a few minutes to compare your assignment revision and your scaffolding to the SLOs. </a:t>
            </a:r>
          </a:p>
          <a:p>
            <a:pPr marL="914400" lvl="1" indent="-381000" rtl="0">
              <a:spcBef>
                <a:spcPts val="0"/>
              </a:spcBef>
              <a:buClr>
                <a:schemeClr val="dk1"/>
              </a:buClr>
              <a:buSzPct val="80000"/>
              <a:buFont typeface="Courier New"/>
              <a:buChar char="o"/>
            </a:pPr>
            <a:r>
              <a:rPr lang="en"/>
              <a:t>Will students fulfill the SLOs in your assignment?</a:t>
            </a:r>
          </a:p>
          <a:p>
            <a:pPr marL="914400" lvl="1" indent="-381000" rtl="0">
              <a:spcBef>
                <a:spcPts val="0"/>
              </a:spcBef>
              <a:buClr>
                <a:schemeClr val="dk1"/>
              </a:buClr>
              <a:buSzPct val="80000"/>
              <a:buFont typeface="Courier New"/>
              <a:buChar char="o"/>
            </a:pPr>
            <a:r>
              <a:rPr lang="en"/>
              <a:t>Will students fulfill at least one SLO in the scaffolding activity?</a:t>
            </a:r>
          </a:p>
          <a:p>
            <a:pPr marL="914400" lvl="1" indent="-381000">
              <a:spcBef>
                <a:spcPts val="0"/>
              </a:spcBef>
              <a:buClr>
                <a:schemeClr val="dk1"/>
              </a:buClr>
              <a:buSzPct val="80000"/>
              <a:buFont typeface="Courier New"/>
              <a:buChar char="o"/>
            </a:pPr>
            <a:r>
              <a:rPr lang="en"/>
              <a:t>Is there an opportunity to fulfill SLOs for a given assignment across a series of low-stakes activities that work toward a high-stakes assignment?</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Upload to Google Drive Folder</a:t>
            </a:r>
          </a:p>
        </p:txBody>
      </p:sp>
      <p:sp>
        <p:nvSpPr>
          <p:cNvPr id="45" name="Shape 45"/>
          <p:cNvSpPr txBox="1">
            <a:spLocks noGrp="1"/>
          </p:cNvSpPr>
          <p:nvPr>
            <p:ph type="body" idx="1"/>
          </p:nvPr>
        </p:nvSpPr>
        <p:spPr>
          <a:xfrm>
            <a:off x="535025" y="1200150"/>
            <a:ext cx="8151899" cy="3725699"/>
          </a:xfrm>
          <a:prstGeom prst="rect">
            <a:avLst/>
          </a:prstGeom>
        </p:spPr>
        <p:txBody>
          <a:bodyPr lIns="91425" tIns="91425" rIns="91425" bIns="91425" anchor="t" anchorCtr="0">
            <a:noAutofit/>
          </a:bodyPr>
          <a:lstStyle/>
          <a:p>
            <a:pPr marL="457200" lvl="0" indent="-457200" rtl="0">
              <a:lnSpc>
                <a:spcPct val="150000"/>
              </a:lnSpc>
              <a:spcBef>
                <a:spcPts val="0"/>
              </a:spcBef>
              <a:buClr>
                <a:schemeClr val="dk1"/>
              </a:buClr>
              <a:buSzPct val="100000"/>
              <a:buFont typeface="Arial"/>
              <a:buAutoNum type="arabicParenR"/>
            </a:pPr>
            <a:r>
              <a:rPr lang="en" sz="3600"/>
              <a:t>Syllabus</a:t>
            </a:r>
          </a:p>
          <a:p>
            <a:pPr marL="457200" lvl="0" indent="-457200" rtl="0">
              <a:lnSpc>
                <a:spcPct val="150000"/>
              </a:lnSpc>
              <a:spcBef>
                <a:spcPts val="0"/>
              </a:spcBef>
              <a:buClr>
                <a:schemeClr val="dk1"/>
              </a:buClr>
              <a:buSzPct val="100000"/>
              <a:buFont typeface="Arial"/>
              <a:buAutoNum type="arabicParenR"/>
            </a:pPr>
            <a:r>
              <a:rPr lang="en" sz="3600"/>
              <a:t>Project Description</a:t>
            </a:r>
          </a:p>
          <a:p>
            <a:pPr marL="457200" lvl="0" indent="-457200" rtl="0">
              <a:lnSpc>
                <a:spcPct val="150000"/>
              </a:lnSpc>
              <a:spcBef>
                <a:spcPts val="0"/>
              </a:spcBef>
              <a:buClr>
                <a:schemeClr val="dk1"/>
              </a:buClr>
              <a:buSzPct val="100000"/>
              <a:buFont typeface="Arial"/>
              <a:buAutoNum type="arabicParenR"/>
            </a:pPr>
            <a:r>
              <a:rPr lang="en" sz="3600"/>
              <a:t>Student Samples (all)</a:t>
            </a:r>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Module 2: Summation</a:t>
            </a:r>
          </a:p>
        </p:txBody>
      </p:sp>
      <p:sp>
        <p:nvSpPr>
          <p:cNvPr id="240" name="Shape 24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Writing is an ongoing process of negotiated meaning between writer and audience. </a:t>
            </a:r>
          </a:p>
          <a:p>
            <a:pPr marL="457200" lvl="0" indent="-419100">
              <a:spcBef>
                <a:spcPts val="0"/>
              </a:spcBef>
              <a:buClr>
                <a:schemeClr val="dk1"/>
              </a:buClr>
              <a:buSzPct val="100000"/>
              <a:buFont typeface="Arial"/>
              <a:buChar char="●"/>
            </a:pPr>
            <a:r>
              <a:rPr lang="en"/>
              <a:t>Success in writing depends upon the writer understanding their purpose, their audience’s needs, and expectations regarding genre and language conventions.</a:t>
            </a: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A0002"/>
        </a:solidFill>
        <a:effectLst/>
      </p:bgPr>
    </p:bg>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143053"/>
            <a:ext cx="8229600" cy="857400"/>
          </a:xfrm>
          <a:prstGeom prst="rect">
            <a:avLst/>
          </a:prstGeom>
          <a:noFill/>
          <a:ln>
            <a:noFill/>
          </a:ln>
        </p:spPr>
        <p:txBody>
          <a:bodyPr lIns="91425" tIns="91425" rIns="91425" bIns="91425" anchor="ctr" anchorCtr="0">
            <a:noAutofit/>
          </a:bodyPr>
          <a:lstStyle/>
          <a:p>
            <a:pPr lvl="0" algn="ctr" rtl="0">
              <a:spcBef>
                <a:spcPts val="0"/>
              </a:spcBef>
              <a:buNone/>
            </a:pPr>
            <a:r>
              <a:rPr lang="en" sz="3000">
                <a:solidFill>
                  <a:srgbClr val="FFFFFF"/>
                </a:solidFill>
              </a:rPr>
              <a:t>Module 3: Setting the Stage for Collaborative Writing Assignments</a:t>
            </a:r>
          </a:p>
        </p:txBody>
      </p:sp>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solidFill>
                  <a:srgbClr val="DA0002"/>
                </a:solidFill>
              </a:rPr>
              <a:t>Setting the stage for collaborative writing</a:t>
            </a:r>
            <a:r>
              <a:rPr lang="en" sz="3000" b="0">
                <a:solidFill>
                  <a:schemeClr val="dk1"/>
                </a:solidFill>
              </a:rPr>
              <a:t> </a:t>
            </a:r>
          </a:p>
        </p:txBody>
      </p:sp>
      <p:sp>
        <p:nvSpPr>
          <p:cNvPr id="251" name="Shape 25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06400" rtl="0">
              <a:lnSpc>
                <a:spcPct val="115000"/>
              </a:lnSpc>
              <a:spcBef>
                <a:spcPts val="0"/>
              </a:spcBef>
              <a:buClr>
                <a:schemeClr val="dk1"/>
              </a:buClr>
              <a:buSzPct val="100000"/>
              <a:buFont typeface="Arial"/>
              <a:buAutoNum type="arabicPeriod"/>
            </a:pPr>
            <a:r>
              <a:rPr lang="en" sz="2800"/>
              <a:t>Problems in collaborative writing-intensive projects</a:t>
            </a:r>
          </a:p>
          <a:p>
            <a:pPr marL="457200" lvl="0" indent="-406400" rtl="0">
              <a:lnSpc>
                <a:spcPct val="115000"/>
              </a:lnSpc>
              <a:spcBef>
                <a:spcPts val="0"/>
              </a:spcBef>
              <a:buClr>
                <a:schemeClr val="dk1"/>
              </a:buClr>
              <a:buSzPct val="100000"/>
              <a:buFont typeface="Arial"/>
              <a:buAutoNum type="arabicPeriod"/>
            </a:pPr>
            <a:r>
              <a:rPr lang="en" sz="2800"/>
              <a:t>Setting the stage and context for successful collaborative writing.</a:t>
            </a:r>
          </a:p>
          <a:p>
            <a:pPr marL="457200" lvl="0" indent="-406400" rtl="0">
              <a:lnSpc>
                <a:spcPct val="115000"/>
              </a:lnSpc>
              <a:spcBef>
                <a:spcPts val="0"/>
              </a:spcBef>
              <a:buClr>
                <a:schemeClr val="dk1"/>
              </a:buClr>
              <a:buSzPct val="100000"/>
              <a:buFont typeface="Arial"/>
              <a:buAutoNum type="arabicPeriod"/>
            </a:pPr>
            <a:r>
              <a:rPr lang="en" sz="2800"/>
              <a:t>Mutual accountability and appropriate flow and integration of content</a:t>
            </a:r>
          </a:p>
          <a:p>
            <a:pPr marL="457200" lvl="0" indent="-406400" rtl="0">
              <a:lnSpc>
                <a:spcPct val="115000"/>
              </a:lnSpc>
              <a:spcBef>
                <a:spcPts val="0"/>
              </a:spcBef>
              <a:buClr>
                <a:schemeClr val="dk1"/>
              </a:buClr>
              <a:buSzPct val="100000"/>
              <a:buFont typeface="Arial"/>
              <a:buAutoNum type="arabicPeriod"/>
            </a:pPr>
            <a:r>
              <a:rPr lang="en" sz="2800"/>
              <a:t>Individual vs collective outcomes.</a:t>
            </a:r>
          </a:p>
          <a:p>
            <a:pPr>
              <a:spcBef>
                <a:spcPts val="0"/>
              </a:spcBef>
              <a:buNone/>
            </a:pPr>
            <a:endParaRPr/>
          </a:p>
        </p:txBody>
      </p:sp>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DA0002"/>
                </a:solidFill>
              </a:rPr>
              <a:t>Benefits of Collaboration</a:t>
            </a:r>
            <a:r>
              <a:rPr lang="en" sz="1100" b="0">
                <a:solidFill>
                  <a:schemeClr val="dk1"/>
                </a:solidFill>
              </a:rPr>
              <a:t> </a:t>
            </a:r>
          </a:p>
        </p:txBody>
      </p:sp>
      <p:sp>
        <p:nvSpPr>
          <p:cNvPr id="257" name="Shape 25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42307"/>
              <a:buFont typeface="Arial"/>
              <a:buNone/>
            </a:pPr>
            <a:r>
              <a:rPr lang="en" sz="2600"/>
              <a:t>•Collaborative skills are expected in the workplace</a:t>
            </a:r>
          </a:p>
          <a:p>
            <a:pPr lvl="0" rtl="0">
              <a:lnSpc>
                <a:spcPct val="115000"/>
              </a:lnSpc>
              <a:spcBef>
                <a:spcPts val="0"/>
              </a:spcBef>
              <a:buClr>
                <a:schemeClr val="dk1"/>
              </a:buClr>
              <a:buSzPct val="42307"/>
              <a:buFont typeface="Arial"/>
              <a:buNone/>
            </a:pPr>
            <a:r>
              <a:rPr lang="en" sz="2600"/>
              <a:t>•Preparing students for capstone projects</a:t>
            </a:r>
          </a:p>
          <a:p>
            <a:pPr lvl="0" rtl="0">
              <a:lnSpc>
                <a:spcPct val="115000"/>
              </a:lnSpc>
              <a:spcBef>
                <a:spcPts val="0"/>
              </a:spcBef>
              <a:buClr>
                <a:schemeClr val="dk1"/>
              </a:buClr>
              <a:buSzPct val="42307"/>
              <a:buFont typeface="Arial"/>
              <a:buNone/>
            </a:pPr>
            <a:r>
              <a:rPr lang="en" sz="2600"/>
              <a:t>•Collaboration provides opportunities for students to discuss a variety of viewpoints and perspectives, negotiate meanings and solutions, and delegate responsibilities in order to more effectively solve complex, ill-structured problems  (Grabinger, 1996).</a:t>
            </a:r>
          </a:p>
          <a:p>
            <a:pPr>
              <a:spcBef>
                <a:spcPts val="0"/>
              </a:spcBef>
              <a:buNone/>
            </a:pPr>
            <a:endParaRPr/>
          </a:p>
        </p:txBody>
      </p:sp>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DA0002"/>
                </a:solidFill>
              </a:rPr>
              <a:t>Collaborative Learning Poll</a:t>
            </a:r>
            <a:r>
              <a:rPr lang="en" sz="1100" b="0">
                <a:solidFill>
                  <a:schemeClr val="dk1"/>
                </a:solidFill>
              </a:rPr>
              <a:t> </a:t>
            </a:r>
          </a:p>
        </p:txBody>
      </p:sp>
      <p:sp>
        <p:nvSpPr>
          <p:cNvPr id="263" name="Shape 263"/>
          <p:cNvSpPr txBox="1">
            <a:spLocks noGrp="1"/>
          </p:cNvSpPr>
          <p:nvPr>
            <p:ph type="body" idx="1"/>
          </p:nvPr>
        </p:nvSpPr>
        <p:spPr>
          <a:xfrm>
            <a:off x="457200" y="1200150"/>
            <a:ext cx="8229600" cy="857400"/>
          </a:xfrm>
          <a:prstGeom prst="rect">
            <a:avLst/>
          </a:prstGeom>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 sz="1800"/>
              <a:t>Have you or do you currently use collaborative learning/writing in any of your courses?</a:t>
            </a:r>
          </a:p>
          <a:p>
            <a:pPr>
              <a:spcBef>
                <a:spcPts val="0"/>
              </a:spcBef>
              <a:buNone/>
            </a:pPr>
            <a:endParaRPr/>
          </a:p>
        </p:txBody>
      </p:sp>
      <p:pic>
        <p:nvPicPr>
          <p:cNvPr id="264" name="Shape 264"/>
          <p:cNvPicPr preferRelativeResize="0"/>
          <p:nvPr/>
        </p:nvPicPr>
        <p:blipFill>
          <a:blip r:embed="rId3">
            <a:alphaModFix/>
          </a:blip>
          <a:stretch>
            <a:fillRect/>
          </a:stretch>
        </p:blipFill>
        <p:spPr>
          <a:xfrm>
            <a:off x="1122025" y="2057548"/>
            <a:ext cx="6899951" cy="2796100"/>
          </a:xfrm>
          <a:prstGeom prst="rect">
            <a:avLst/>
          </a:prstGeom>
          <a:noFill/>
          <a:ln>
            <a:noFill/>
          </a:ln>
        </p:spPr>
      </p:pic>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DA0002"/>
                </a:solidFill>
              </a:rPr>
              <a:t>Your Thoughts</a:t>
            </a:r>
            <a:r>
              <a:rPr lang="en" sz="1100" b="0">
                <a:solidFill>
                  <a:schemeClr val="dk1"/>
                </a:solidFill>
              </a:rPr>
              <a:t> </a:t>
            </a:r>
          </a:p>
        </p:txBody>
      </p:sp>
      <p:sp>
        <p:nvSpPr>
          <p:cNvPr id="270" name="Shape 27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36666"/>
              <a:buFont typeface="Arial"/>
              <a:buNone/>
            </a:pPr>
            <a:r>
              <a:rPr lang="en"/>
              <a:t>Let’s say you just formed groups of students in your class and gave them a high-stakes group writing-intensive assignment.</a:t>
            </a:r>
          </a:p>
          <a:p>
            <a:pPr lvl="0" rtl="0">
              <a:lnSpc>
                <a:spcPct val="115000"/>
              </a:lnSpc>
              <a:spcBef>
                <a:spcPts val="0"/>
              </a:spcBef>
              <a:buClr>
                <a:schemeClr val="dk1"/>
              </a:buClr>
              <a:buSzPct val="36666"/>
              <a:buFont typeface="Arial"/>
              <a:buNone/>
            </a:pPr>
            <a:r>
              <a:rPr lang="en"/>
              <a:t>What can go wrong?</a:t>
            </a:r>
          </a:p>
          <a:p>
            <a:pPr>
              <a:spcBef>
                <a:spcPts val="0"/>
              </a:spcBef>
              <a:buNone/>
            </a:pPr>
            <a:endParaRPr/>
          </a:p>
        </p:txBody>
      </p:sp>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DA0002"/>
                </a:solidFill>
              </a:rPr>
              <a:t>Possible Outcomes</a:t>
            </a:r>
            <a:r>
              <a:rPr lang="en" sz="1100" b="0">
                <a:solidFill>
                  <a:schemeClr val="dk1"/>
                </a:solidFill>
              </a:rPr>
              <a:t> </a:t>
            </a:r>
          </a:p>
        </p:txBody>
      </p:sp>
      <p:sp>
        <p:nvSpPr>
          <p:cNvPr id="276" name="Shape 27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36666"/>
              <a:buFont typeface="Arial"/>
              <a:buNone/>
            </a:pPr>
            <a:r>
              <a:rPr lang="en"/>
              <a:t>•Lack of integration of materials</a:t>
            </a:r>
          </a:p>
          <a:p>
            <a:pPr lvl="0" rtl="0">
              <a:lnSpc>
                <a:spcPct val="115000"/>
              </a:lnSpc>
              <a:spcBef>
                <a:spcPts val="0"/>
              </a:spcBef>
              <a:buClr>
                <a:schemeClr val="dk1"/>
              </a:buClr>
              <a:buSzPct val="36666"/>
              <a:buFont typeface="Arial"/>
              <a:buNone/>
            </a:pPr>
            <a:r>
              <a:rPr lang="en"/>
              <a:t>•Free riding</a:t>
            </a:r>
          </a:p>
          <a:p>
            <a:pPr lvl="0" rtl="0">
              <a:lnSpc>
                <a:spcPct val="115000"/>
              </a:lnSpc>
              <a:spcBef>
                <a:spcPts val="0"/>
              </a:spcBef>
              <a:buClr>
                <a:schemeClr val="dk1"/>
              </a:buClr>
              <a:buSzPct val="36666"/>
              <a:buFont typeface="Arial"/>
              <a:buNone/>
            </a:pPr>
            <a:r>
              <a:rPr lang="en"/>
              <a:t>•Team Conflict</a:t>
            </a:r>
          </a:p>
          <a:p>
            <a:pPr lvl="0" rtl="0">
              <a:lnSpc>
                <a:spcPct val="115000"/>
              </a:lnSpc>
              <a:spcBef>
                <a:spcPts val="0"/>
              </a:spcBef>
              <a:buClr>
                <a:schemeClr val="dk1"/>
              </a:buClr>
              <a:buSzPct val="36666"/>
              <a:buFont typeface="Arial"/>
              <a:buNone/>
            </a:pPr>
            <a:r>
              <a:rPr lang="en"/>
              <a:t>•Unfair assignment of grades</a:t>
            </a:r>
          </a:p>
          <a:p>
            <a:pPr lvl="0" rtl="0">
              <a:lnSpc>
                <a:spcPct val="115000"/>
              </a:lnSpc>
              <a:spcBef>
                <a:spcPts val="0"/>
              </a:spcBef>
              <a:buClr>
                <a:schemeClr val="dk1"/>
              </a:buClr>
              <a:buSzPct val="36666"/>
              <a:buFont typeface="Arial"/>
              <a:buNone/>
            </a:pPr>
            <a:r>
              <a:rPr lang="en"/>
              <a:t>•Negative experience and unwillingness to work in teams</a:t>
            </a:r>
          </a:p>
          <a:p>
            <a:pPr lvl="0" rtl="0">
              <a:lnSpc>
                <a:spcPct val="115000"/>
              </a:lnSpc>
              <a:spcBef>
                <a:spcPts val="0"/>
              </a:spcBef>
              <a:buClr>
                <a:schemeClr val="dk1"/>
              </a:buClr>
              <a:buSzPct val="36666"/>
              <a:buFont typeface="Arial"/>
              <a:buNone/>
            </a:pPr>
            <a:r>
              <a:rPr lang="en"/>
              <a:t>•Faculty---&gt; Counselor</a:t>
            </a:r>
          </a:p>
          <a:p>
            <a:pPr>
              <a:spcBef>
                <a:spcPts val="0"/>
              </a:spcBef>
              <a:buNone/>
            </a:pPr>
            <a:endParaRPr/>
          </a:p>
        </p:txBody>
      </p:sp>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DA0002"/>
                </a:solidFill>
              </a:rPr>
              <a:t>Need for procedural scaffolds</a:t>
            </a:r>
            <a:r>
              <a:rPr lang="en" sz="1100" b="0">
                <a:solidFill>
                  <a:schemeClr val="dk1"/>
                </a:solidFill>
              </a:rPr>
              <a:t> </a:t>
            </a:r>
          </a:p>
        </p:txBody>
      </p:sp>
      <p:sp>
        <p:nvSpPr>
          <p:cNvPr id="282" name="Shape 28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36666"/>
              <a:buFont typeface="Arial"/>
              <a:buNone/>
            </a:pPr>
            <a:r>
              <a:rPr lang="en"/>
              <a:t>Students should not be expected to work together effectively without proper training and experience in cooperative and collaborative</a:t>
            </a:r>
          </a:p>
          <a:p>
            <a:pPr lvl="0" rtl="0">
              <a:lnSpc>
                <a:spcPct val="115000"/>
              </a:lnSpc>
              <a:spcBef>
                <a:spcPts val="0"/>
              </a:spcBef>
              <a:buClr>
                <a:schemeClr val="dk1"/>
              </a:buClr>
              <a:buSzPct val="36666"/>
              <a:buFont typeface="Arial"/>
              <a:buNone/>
            </a:pPr>
            <a:r>
              <a:rPr lang="en"/>
              <a:t>skills (Johnson &amp; Johnson, 1991).</a:t>
            </a:r>
          </a:p>
          <a:p>
            <a:pPr>
              <a:spcBef>
                <a:spcPts val="0"/>
              </a:spcBef>
              <a:buNone/>
            </a:pPr>
            <a:endParaRPr/>
          </a:p>
        </p:txBody>
      </p:sp>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DA0002"/>
                </a:solidFill>
              </a:rPr>
              <a:t>Scaffolding? What do I mean?</a:t>
            </a:r>
            <a:r>
              <a:rPr lang="en" sz="1100" b="0">
                <a:solidFill>
                  <a:schemeClr val="dk1"/>
                </a:solidFill>
              </a:rPr>
              <a:t> </a:t>
            </a:r>
          </a:p>
        </p:txBody>
      </p:sp>
      <p:sp>
        <p:nvSpPr>
          <p:cNvPr id="288" name="Shape 28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 sz="2400"/>
              <a:t>Scaffolds are </a:t>
            </a:r>
            <a:r>
              <a:rPr lang="en" sz="2400" b="1"/>
              <a:t>tools, strategies, and guides </a:t>
            </a:r>
            <a:r>
              <a:rPr lang="en" sz="2400"/>
              <a:t>used during learning to enable students to develop understandings beyond their immediate grasp (Graesser et al., 2000; Reiser, 2002).</a:t>
            </a:r>
          </a:p>
          <a:p>
            <a:pPr lvl="0" rtl="0">
              <a:lnSpc>
                <a:spcPct val="115000"/>
              </a:lnSpc>
              <a:spcBef>
                <a:spcPts val="0"/>
              </a:spcBef>
              <a:buClr>
                <a:schemeClr val="dk1"/>
              </a:buClr>
              <a:buSzPct val="45833"/>
              <a:buFont typeface="Arial"/>
              <a:buNone/>
            </a:pPr>
            <a:r>
              <a:rPr lang="en" sz="2400"/>
              <a:t>GOALS:</a:t>
            </a:r>
          </a:p>
          <a:p>
            <a:pPr lvl="0" rtl="0">
              <a:lnSpc>
                <a:spcPct val="115000"/>
              </a:lnSpc>
              <a:spcBef>
                <a:spcPts val="0"/>
              </a:spcBef>
              <a:buClr>
                <a:schemeClr val="dk1"/>
              </a:buClr>
              <a:buSzPct val="45833"/>
              <a:buFont typeface="Arial"/>
              <a:buNone/>
            </a:pPr>
            <a:r>
              <a:rPr lang="en" sz="2400"/>
              <a:t>•Channeling and focusing students</a:t>
            </a:r>
          </a:p>
          <a:p>
            <a:pPr lvl="0" rtl="0">
              <a:lnSpc>
                <a:spcPct val="115000"/>
              </a:lnSpc>
              <a:spcBef>
                <a:spcPts val="0"/>
              </a:spcBef>
              <a:buClr>
                <a:schemeClr val="dk1"/>
              </a:buClr>
              <a:buSzPct val="45833"/>
              <a:buFont typeface="Arial"/>
              <a:buNone/>
            </a:pPr>
            <a:r>
              <a:rPr lang="en" sz="2400"/>
              <a:t>•Modeling outcomes</a:t>
            </a:r>
          </a:p>
          <a:p>
            <a:pPr>
              <a:spcBef>
                <a:spcPts val="0"/>
              </a:spcBef>
              <a:buNone/>
            </a:pPr>
            <a:endParaRPr/>
          </a:p>
        </p:txBody>
      </p:sp>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2800">
                <a:solidFill>
                  <a:srgbClr val="DA0002"/>
                </a:solidFill>
              </a:rPr>
              <a:t>Scaffolding the collaborative writing process</a:t>
            </a:r>
            <a:r>
              <a:rPr lang="en" sz="2800" b="0">
                <a:solidFill>
                  <a:schemeClr val="dk1"/>
                </a:solidFill>
              </a:rPr>
              <a:t> </a:t>
            </a:r>
          </a:p>
        </p:txBody>
      </p:sp>
      <p:sp>
        <p:nvSpPr>
          <p:cNvPr id="294" name="Shape 29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36666"/>
              <a:buFont typeface="Arial"/>
              <a:buNone/>
            </a:pPr>
            <a:r>
              <a:rPr lang="en"/>
              <a:t>What structures and processes can we put in place in the course as part of the collaborative assignments to insure student learning and success?</a:t>
            </a:r>
          </a:p>
          <a:p>
            <a:pPr>
              <a:spcBef>
                <a:spcPts val="0"/>
              </a:spcBef>
              <a:buNone/>
            </a:pPr>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Student Learning Outcomes (QEP)</a:t>
            </a:r>
          </a:p>
        </p:txBody>
      </p:sp>
      <p:sp>
        <p:nvSpPr>
          <p:cNvPr id="51" name="Shape 5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a:t>Students will be able to:</a:t>
            </a:r>
          </a:p>
          <a:p>
            <a:pPr marL="457200" lvl="0" indent="-342900" rtl="0">
              <a:spcBef>
                <a:spcPts val="0"/>
              </a:spcBef>
              <a:buClr>
                <a:schemeClr val="dk1"/>
              </a:buClr>
              <a:buSzPct val="100000"/>
              <a:buFont typeface="Arial"/>
              <a:buAutoNum type="arabicPeriod"/>
            </a:pPr>
            <a:r>
              <a:rPr lang="en" sz="1800" b="1"/>
              <a:t>Clearly state</a:t>
            </a:r>
            <a:r>
              <a:rPr lang="en" sz="1800"/>
              <a:t> a focused problem, question, or topic appropriate for the purpose of the task;</a:t>
            </a:r>
          </a:p>
          <a:p>
            <a:pPr marL="457200" lvl="0" indent="-342900" rtl="0">
              <a:spcBef>
                <a:spcPts val="0"/>
              </a:spcBef>
              <a:buClr>
                <a:schemeClr val="dk1"/>
              </a:buClr>
              <a:buSzPct val="100000"/>
              <a:buFont typeface="Arial"/>
              <a:buAutoNum type="arabicPeriod"/>
            </a:pPr>
            <a:r>
              <a:rPr lang="en" sz="1800" b="1"/>
              <a:t>Identify</a:t>
            </a:r>
            <a:r>
              <a:rPr lang="en" sz="1800"/>
              <a:t> relevant knowledge and credible sources;</a:t>
            </a:r>
          </a:p>
          <a:p>
            <a:pPr marL="457200" lvl="0" indent="-342900" rtl="0">
              <a:spcBef>
                <a:spcPts val="0"/>
              </a:spcBef>
              <a:buClr>
                <a:schemeClr val="dk1"/>
              </a:buClr>
              <a:buSzPct val="100000"/>
              <a:buFont typeface="Arial"/>
              <a:buAutoNum type="arabicPeriod"/>
            </a:pPr>
            <a:r>
              <a:rPr lang="en" sz="1800" b="1"/>
              <a:t>Synthesize</a:t>
            </a:r>
            <a:r>
              <a:rPr lang="en" sz="1800"/>
              <a:t> information and multiple viewpoints related to the problem, question, or topic;</a:t>
            </a:r>
          </a:p>
          <a:p>
            <a:pPr marL="457200" lvl="0" indent="-342900" rtl="0">
              <a:spcBef>
                <a:spcPts val="0"/>
              </a:spcBef>
              <a:buClr>
                <a:schemeClr val="dk1"/>
              </a:buClr>
              <a:buSzPct val="100000"/>
              <a:buFont typeface="Arial"/>
              <a:buAutoNum type="arabicPeriod"/>
            </a:pPr>
            <a:r>
              <a:rPr lang="en" sz="1800" b="1"/>
              <a:t>Apply</a:t>
            </a:r>
            <a:r>
              <a:rPr lang="en" sz="1800"/>
              <a:t> appropriate research methods or theoretical framework to the problem, question, or topic;</a:t>
            </a:r>
          </a:p>
          <a:p>
            <a:pPr marL="457200" lvl="0" indent="-342900" rtl="0">
              <a:spcBef>
                <a:spcPts val="0"/>
              </a:spcBef>
              <a:buClr>
                <a:schemeClr val="dk1"/>
              </a:buClr>
              <a:buSzPct val="100000"/>
              <a:buFont typeface="Arial"/>
              <a:buAutoNum type="arabicPeriod"/>
            </a:pPr>
            <a:r>
              <a:rPr lang="en" sz="1800" b="1"/>
              <a:t>Formulate</a:t>
            </a:r>
            <a:r>
              <a:rPr lang="en" sz="1800"/>
              <a:t> conclusions that are logically tied to inquiry findings and consider applications; limitations, and implications, and</a:t>
            </a:r>
          </a:p>
          <a:p>
            <a:pPr marL="457200" lvl="0" indent="-342900" rtl="0">
              <a:spcBef>
                <a:spcPts val="0"/>
              </a:spcBef>
              <a:buClr>
                <a:schemeClr val="dk1"/>
              </a:buClr>
              <a:buSzPct val="100000"/>
              <a:buFont typeface="Arial"/>
              <a:buAutoNum type="arabicPeriod"/>
            </a:pPr>
            <a:r>
              <a:rPr lang="en" sz="1800" b="1"/>
              <a:t>Reflect</a:t>
            </a:r>
            <a:r>
              <a:rPr lang="en" sz="1800"/>
              <a:t> on or evaluate what was learned.</a:t>
            </a:r>
          </a:p>
        </p:txBody>
      </p:sp>
    </p:spTree>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DA0002"/>
                </a:solidFill>
              </a:rPr>
              <a:t>Some strategies to enhance learning</a:t>
            </a:r>
            <a:r>
              <a:rPr lang="en" sz="1100" b="0">
                <a:solidFill>
                  <a:schemeClr val="dk1"/>
                </a:solidFill>
              </a:rPr>
              <a:t> </a:t>
            </a:r>
          </a:p>
        </p:txBody>
      </p:sp>
      <p:sp>
        <p:nvSpPr>
          <p:cNvPr id="300" name="Shape 30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39285"/>
              <a:buFont typeface="Arial"/>
              <a:buNone/>
            </a:pPr>
            <a:r>
              <a:rPr lang="en" sz="2800"/>
              <a:t>•Clarify expectations (process and outcome)</a:t>
            </a:r>
          </a:p>
          <a:p>
            <a:pPr lvl="0" rtl="0">
              <a:lnSpc>
                <a:spcPct val="115000"/>
              </a:lnSpc>
              <a:spcBef>
                <a:spcPts val="0"/>
              </a:spcBef>
              <a:buClr>
                <a:schemeClr val="dk1"/>
              </a:buClr>
              <a:buSzPct val="39285"/>
              <a:buFont typeface="Arial"/>
              <a:buNone/>
            </a:pPr>
            <a:r>
              <a:rPr lang="en" sz="2800"/>
              <a:t>•Model the process: Establish positive inter- dependence and Individual/Mutual accountability</a:t>
            </a:r>
          </a:p>
          <a:p>
            <a:pPr lvl="0" rtl="0">
              <a:lnSpc>
                <a:spcPct val="115000"/>
              </a:lnSpc>
              <a:spcBef>
                <a:spcPts val="0"/>
              </a:spcBef>
              <a:buClr>
                <a:schemeClr val="dk1"/>
              </a:buClr>
              <a:buSzPct val="39285"/>
              <a:buFont typeface="Arial"/>
              <a:buNone/>
            </a:pPr>
            <a:r>
              <a:rPr lang="en" sz="2800"/>
              <a:t>•Group goals and rewards</a:t>
            </a:r>
          </a:p>
          <a:p>
            <a:pPr lvl="0" rtl="0">
              <a:lnSpc>
                <a:spcPct val="115000"/>
              </a:lnSpc>
              <a:spcBef>
                <a:spcPts val="0"/>
              </a:spcBef>
              <a:buClr>
                <a:schemeClr val="dk1"/>
              </a:buClr>
              <a:buSzPct val="39285"/>
              <a:buFont typeface="Arial"/>
              <a:buNone/>
            </a:pPr>
            <a:r>
              <a:rPr lang="en" sz="2800"/>
              <a:t>•Methods for providing students with opportunities to learn and practice group collaborative skills</a:t>
            </a:r>
          </a:p>
          <a:p>
            <a:pPr lvl="0" rtl="0">
              <a:lnSpc>
                <a:spcPct val="115000"/>
              </a:lnSpc>
              <a:spcBef>
                <a:spcPts val="0"/>
              </a:spcBef>
              <a:buClr>
                <a:schemeClr val="dk1"/>
              </a:buClr>
              <a:buSzPct val="55000"/>
              <a:buFont typeface="Arial"/>
              <a:buNone/>
            </a:pPr>
            <a:r>
              <a:rPr lang="en" sz="2000"/>
              <a:t>(Brush, 1998; Johnson &amp; Johnson, 1991; Slavin, 1995)</a:t>
            </a:r>
          </a:p>
          <a:p>
            <a:pPr>
              <a:spcBef>
                <a:spcPts val="0"/>
              </a:spcBef>
              <a:buNone/>
            </a:pPr>
            <a:endParaRPr/>
          </a:p>
        </p:txBody>
      </p:sp>
    </p:spTree>
  </p:cSld>
  <p:clrMapOvr>
    <a:masterClrMapping/>
  </p:clrMapOvr>
  <p:transition xmlns:p14="http://schemas.microsoft.com/office/powerpoint/2010/mai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342753"/>
            <a:ext cx="8229600" cy="857400"/>
          </a:xfrm>
          <a:prstGeom prst="rect">
            <a:avLst/>
          </a:prstGeom>
        </p:spPr>
        <p:txBody>
          <a:bodyPr lIns="91425" tIns="91425" rIns="91425" bIns="91425" anchor="b" anchorCtr="0">
            <a:noAutofit/>
          </a:bodyPr>
          <a:lstStyle/>
          <a:p>
            <a:pPr>
              <a:spcBef>
                <a:spcPts val="0"/>
              </a:spcBef>
              <a:buNone/>
            </a:pPr>
            <a:r>
              <a:rPr lang="en"/>
              <a:t>Clarify expectations and model the process activity</a:t>
            </a:r>
          </a:p>
        </p:txBody>
      </p:sp>
      <p:sp>
        <p:nvSpPr>
          <p:cNvPr id="306" name="Shape 30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What kind of information would you add to your assignment to clarify expectations with regards to a collaborative writing assignment? Please list those individually. </a:t>
            </a:r>
          </a:p>
          <a:p>
            <a:pPr>
              <a:spcBef>
                <a:spcPts val="0"/>
              </a:spcBef>
              <a:buNone/>
            </a:pPr>
            <a:r>
              <a:rPr lang="en"/>
              <a:t>How can you model the collaborative writing process to help avoid some of the common pitfalls? Create a second list individually. </a:t>
            </a:r>
          </a:p>
        </p:txBody>
      </p:sp>
    </p:spTree>
  </p:cSld>
  <p:clrMapOvr>
    <a:masterClrMapping/>
  </p:clrMapOvr>
  <p:transition xmlns:p14="http://schemas.microsoft.com/office/powerpoint/2010/mai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DA0002"/>
                </a:solidFill>
              </a:rPr>
              <a:t>Some Elements of Scaffolding</a:t>
            </a:r>
            <a:r>
              <a:rPr lang="en" sz="1100" b="0">
                <a:solidFill>
                  <a:schemeClr val="dk1"/>
                </a:solidFill>
              </a:rPr>
              <a:t> </a:t>
            </a:r>
          </a:p>
        </p:txBody>
      </p:sp>
      <p:pic>
        <p:nvPicPr>
          <p:cNvPr id="312" name="Shape 312"/>
          <p:cNvPicPr preferRelativeResize="0"/>
          <p:nvPr/>
        </p:nvPicPr>
        <p:blipFill>
          <a:blip r:embed="rId3">
            <a:alphaModFix/>
          </a:blip>
          <a:stretch>
            <a:fillRect/>
          </a:stretch>
        </p:blipFill>
        <p:spPr>
          <a:xfrm>
            <a:off x="1788848" y="1198924"/>
            <a:ext cx="5566313" cy="3725700"/>
          </a:xfrm>
          <a:prstGeom prst="rect">
            <a:avLst/>
          </a:prstGeom>
          <a:noFill/>
          <a:ln>
            <a:noFill/>
          </a:ln>
        </p:spPr>
      </p:pic>
    </p:spTree>
  </p:cSld>
  <p:clrMapOvr>
    <a:masterClrMapping/>
  </p:clrMapOvr>
  <p:transition xmlns:p14="http://schemas.microsoft.com/office/powerpoint/2010/mai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2400">
                <a:solidFill>
                  <a:srgbClr val="DA0002"/>
                </a:solidFill>
              </a:rPr>
              <a:t>Clarify Course Expectations and Model the Process</a:t>
            </a:r>
            <a:r>
              <a:rPr lang="en" sz="2400" b="0">
                <a:solidFill>
                  <a:schemeClr val="dk1"/>
                </a:solidFill>
              </a:rPr>
              <a:t> </a:t>
            </a:r>
          </a:p>
        </p:txBody>
      </p:sp>
      <p:sp>
        <p:nvSpPr>
          <p:cNvPr id="318" name="Shape 31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 sz="2400">
                <a:solidFill>
                  <a:srgbClr val="000000"/>
                </a:solidFill>
              </a:rPr>
              <a:t>•</a:t>
            </a:r>
            <a:r>
              <a:rPr lang="en" sz="2400" u="sng">
                <a:solidFill>
                  <a:schemeClr val="hlink"/>
                </a:solidFill>
                <a:hlinkClick r:id="rId3"/>
              </a:rPr>
              <a:t>Rubric/Assessment</a:t>
            </a:r>
          </a:p>
          <a:p>
            <a:pPr lvl="0" rtl="0">
              <a:lnSpc>
                <a:spcPct val="115000"/>
              </a:lnSpc>
              <a:spcBef>
                <a:spcPts val="0"/>
              </a:spcBef>
              <a:buClr>
                <a:schemeClr val="dk1"/>
              </a:buClr>
              <a:buSzPct val="45833"/>
              <a:buFont typeface="Arial"/>
              <a:buNone/>
            </a:pPr>
            <a:r>
              <a:rPr lang="en" sz="2400" u="sng">
                <a:solidFill>
                  <a:schemeClr val="hlink"/>
                </a:solidFill>
                <a:hlinkClick r:id="rId4"/>
              </a:rPr>
              <a:t>•Outlines</a:t>
            </a:r>
          </a:p>
          <a:p>
            <a:pPr lvl="0" rtl="0">
              <a:lnSpc>
                <a:spcPct val="115000"/>
              </a:lnSpc>
              <a:spcBef>
                <a:spcPts val="0"/>
              </a:spcBef>
              <a:buClr>
                <a:schemeClr val="dk1"/>
              </a:buClr>
              <a:buSzPct val="45833"/>
              <a:buFont typeface="Arial"/>
              <a:buNone/>
            </a:pPr>
            <a:r>
              <a:rPr lang="en" sz="2400">
                <a:solidFill>
                  <a:srgbClr val="000000"/>
                </a:solidFill>
              </a:rPr>
              <a:t>•Integration of materials</a:t>
            </a:r>
          </a:p>
          <a:p>
            <a:pPr lvl="0" rtl="0">
              <a:lnSpc>
                <a:spcPct val="115000"/>
              </a:lnSpc>
              <a:spcBef>
                <a:spcPts val="0"/>
              </a:spcBef>
              <a:buClr>
                <a:schemeClr val="dk1"/>
              </a:buClr>
              <a:buSzPct val="45833"/>
              <a:buFont typeface="Arial"/>
              <a:buNone/>
            </a:pPr>
            <a:r>
              <a:rPr lang="en" sz="2400">
                <a:solidFill>
                  <a:srgbClr val="000000"/>
                </a:solidFill>
              </a:rPr>
              <a:t>•Reflecting on audience, flow, overall message</a:t>
            </a:r>
          </a:p>
          <a:p>
            <a:pPr lvl="0" rtl="0">
              <a:lnSpc>
                <a:spcPct val="115000"/>
              </a:lnSpc>
              <a:spcBef>
                <a:spcPts val="0"/>
              </a:spcBef>
              <a:buClr>
                <a:schemeClr val="dk1"/>
              </a:buClr>
              <a:buSzPct val="45833"/>
              <a:buFont typeface="Arial"/>
              <a:buNone/>
            </a:pPr>
            <a:r>
              <a:rPr lang="en" sz="2400">
                <a:solidFill>
                  <a:srgbClr val="000000"/>
                </a:solidFill>
              </a:rPr>
              <a:t>•Forcing collective products (divided analysis and common problem identification)</a:t>
            </a:r>
          </a:p>
          <a:p>
            <a:pPr lvl="0" rtl="0">
              <a:lnSpc>
                <a:spcPct val="115000"/>
              </a:lnSpc>
              <a:spcBef>
                <a:spcPts val="0"/>
              </a:spcBef>
              <a:buClr>
                <a:schemeClr val="dk1"/>
              </a:buClr>
              <a:buSzPct val="45833"/>
              <a:buFont typeface="Arial"/>
              <a:buNone/>
            </a:pPr>
            <a:r>
              <a:rPr lang="en" sz="2400">
                <a:solidFill>
                  <a:srgbClr val="000000"/>
                </a:solidFill>
              </a:rPr>
              <a:t>•Peer feedback</a:t>
            </a:r>
          </a:p>
          <a:p>
            <a:pPr lvl="0" rtl="0">
              <a:lnSpc>
                <a:spcPct val="115000"/>
              </a:lnSpc>
              <a:spcBef>
                <a:spcPts val="0"/>
              </a:spcBef>
              <a:buClr>
                <a:schemeClr val="dk1"/>
              </a:buClr>
              <a:buSzPct val="45833"/>
              <a:buFont typeface="Arial"/>
              <a:buNone/>
            </a:pPr>
            <a:r>
              <a:rPr lang="en" sz="2400">
                <a:solidFill>
                  <a:srgbClr val="000000"/>
                </a:solidFill>
              </a:rPr>
              <a:t>•</a:t>
            </a:r>
            <a:r>
              <a:rPr lang="en" sz="2400" u="sng">
                <a:solidFill>
                  <a:srgbClr val="000000"/>
                </a:solidFill>
                <a:hlinkClick r:id="rId5"/>
              </a:rPr>
              <a:t>Key resources</a:t>
            </a:r>
          </a:p>
          <a:p>
            <a:pPr>
              <a:spcBef>
                <a:spcPts val="0"/>
              </a:spcBef>
              <a:buNone/>
            </a:pPr>
            <a:endParaRPr/>
          </a:p>
        </p:txBody>
      </p:sp>
    </p:spTree>
  </p:cSld>
  <p:clrMapOvr>
    <a:masterClrMapping/>
  </p:clrMapOvr>
  <p:transition xmlns:p14="http://schemas.microsoft.com/office/powerpoint/2010/mai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solidFill>
                  <a:srgbClr val="DA0002"/>
                </a:solidFill>
              </a:rPr>
              <a:t>Procedural Scaffolds: Model the Process</a:t>
            </a:r>
            <a:r>
              <a:rPr lang="en">
                <a:solidFill>
                  <a:srgbClr val="DA0002"/>
                </a:solidFill>
              </a:rPr>
              <a:t> </a:t>
            </a:r>
          </a:p>
        </p:txBody>
      </p:sp>
      <p:sp>
        <p:nvSpPr>
          <p:cNvPr id="324" name="Shape 32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36666"/>
              <a:buFont typeface="Arial"/>
              <a:buNone/>
            </a:pPr>
            <a:r>
              <a:rPr lang="en"/>
              <a:t>Clarify mutual expectations and goals</a:t>
            </a:r>
          </a:p>
          <a:p>
            <a:pPr lvl="0" rtl="0">
              <a:lnSpc>
                <a:spcPct val="115000"/>
              </a:lnSpc>
              <a:spcBef>
                <a:spcPts val="0"/>
              </a:spcBef>
              <a:buClr>
                <a:schemeClr val="dk1"/>
              </a:buClr>
              <a:buSzPct val="36666"/>
              <a:buFont typeface="Arial"/>
              <a:buNone/>
            </a:pPr>
            <a:r>
              <a:rPr lang="en"/>
              <a:t>•</a:t>
            </a:r>
            <a:r>
              <a:rPr lang="en" u="sng">
                <a:solidFill>
                  <a:schemeClr val="hlink"/>
                </a:solidFill>
                <a:hlinkClick r:id="rId3"/>
              </a:rPr>
              <a:t>Template project charter</a:t>
            </a:r>
          </a:p>
          <a:p>
            <a:pPr lvl="0" rtl="0">
              <a:lnSpc>
                <a:spcPct val="115000"/>
              </a:lnSpc>
              <a:spcBef>
                <a:spcPts val="0"/>
              </a:spcBef>
              <a:buClr>
                <a:schemeClr val="dk1"/>
              </a:buClr>
              <a:buSzPct val="36666"/>
              <a:buFont typeface="Arial"/>
              <a:buNone/>
            </a:pPr>
            <a:r>
              <a:rPr lang="en"/>
              <a:t>•</a:t>
            </a:r>
            <a:r>
              <a:rPr lang="en" u="sng">
                <a:solidFill>
                  <a:schemeClr val="hlink"/>
                </a:solidFill>
                <a:hlinkClick r:id="rId4"/>
              </a:rPr>
              <a:t>Template project plan</a:t>
            </a:r>
          </a:p>
          <a:p>
            <a:pPr lvl="0" rtl="0">
              <a:lnSpc>
                <a:spcPct val="115000"/>
              </a:lnSpc>
              <a:spcBef>
                <a:spcPts val="0"/>
              </a:spcBef>
              <a:buClr>
                <a:schemeClr val="dk1"/>
              </a:buClr>
              <a:buSzPct val="45833"/>
              <a:buFont typeface="Arial"/>
              <a:buNone/>
            </a:pPr>
            <a:r>
              <a:rPr lang="en" sz="2400" u="sng">
                <a:solidFill>
                  <a:schemeClr val="hlink"/>
                </a:solidFill>
                <a:hlinkClick r:id="rId5"/>
              </a:rPr>
              <a:t>https://sites.google.com/a/odu.edu/enma601_fall14_team10/issues</a:t>
            </a:r>
          </a:p>
          <a:p>
            <a:pPr lvl="0" rtl="0">
              <a:lnSpc>
                <a:spcPct val="115000"/>
              </a:lnSpc>
              <a:spcBef>
                <a:spcPts val="0"/>
              </a:spcBef>
              <a:buClr>
                <a:schemeClr val="dk1"/>
              </a:buClr>
              <a:buSzPct val="45833"/>
              <a:buFont typeface="Arial"/>
              <a:buNone/>
            </a:pPr>
            <a:r>
              <a:rPr lang="en" sz="2400" u="sng">
                <a:solidFill>
                  <a:schemeClr val="hlink"/>
                </a:solidFill>
                <a:hlinkClick r:id="rId6"/>
              </a:rPr>
              <a:t>https://sites.google.com/a/odu.edu/enma601_team1/home</a:t>
            </a:r>
          </a:p>
          <a:p>
            <a:pPr>
              <a:spcBef>
                <a:spcPts val="0"/>
              </a:spcBef>
              <a:buNone/>
            </a:pPr>
            <a:endParaRPr/>
          </a:p>
        </p:txBody>
      </p:sp>
    </p:spTree>
  </p:cSld>
  <p:clrMapOvr>
    <a:masterClrMapping/>
  </p:clrMapOvr>
  <p:transition xmlns:p14="http://schemas.microsoft.com/office/powerpoint/2010/mai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Assessment</a:t>
            </a:r>
          </a:p>
        </p:txBody>
      </p:sp>
      <p:sp>
        <p:nvSpPr>
          <p:cNvPr id="330" name="Shape 33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36666"/>
              <a:buFont typeface="Arial"/>
              <a:buNone/>
            </a:pPr>
            <a:r>
              <a:rPr lang="en"/>
              <a:t>•</a:t>
            </a:r>
            <a:r>
              <a:rPr lang="en" u="sng">
                <a:solidFill>
                  <a:schemeClr val="hlink"/>
                </a:solidFill>
                <a:hlinkClick r:id="rId3"/>
              </a:rPr>
              <a:t>Peer evaluation</a:t>
            </a:r>
            <a:r>
              <a:rPr lang="en"/>
              <a:t> (Midterm / Final) that accounts for the total grade</a:t>
            </a:r>
          </a:p>
          <a:p>
            <a:pPr lvl="0" rtl="0">
              <a:lnSpc>
                <a:spcPct val="115000"/>
              </a:lnSpc>
              <a:spcBef>
                <a:spcPts val="0"/>
              </a:spcBef>
              <a:buClr>
                <a:schemeClr val="dk1"/>
              </a:buClr>
              <a:buSzPct val="36666"/>
              <a:buFont typeface="Arial"/>
              <a:buNone/>
            </a:pPr>
            <a:r>
              <a:rPr lang="en"/>
              <a:t>•Justify assessment with specific facts</a:t>
            </a:r>
          </a:p>
          <a:p>
            <a:pPr lvl="0" rtl="0">
              <a:lnSpc>
                <a:spcPct val="115000"/>
              </a:lnSpc>
              <a:spcBef>
                <a:spcPts val="0"/>
              </a:spcBef>
              <a:buClr>
                <a:schemeClr val="dk1"/>
              </a:buClr>
              <a:buSzPct val="36666"/>
              <a:buFont typeface="Arial"/>
              <a:buNone/>
            </a:pPr>
            <a:r>
              <a:rPr lang="en"/>
              <a:t>•Individual and collective outcomes associated with individual and collective rewards.</a:t>
            </a:r>
          </a:p>
          <a:p>
            <a:pPr>
              <a:spcBef>
                <a:spcPts val="0"/>
              </a:spcBef>
              <a:buNone/>
            </a:pPr>
            <a:endParaRPr/>
          </a:p>
        </p:txBody>
      </p:sp>
    </p:spTree>
  </p:cSld>
  <p:clrMapOvr>
    <a:masterClrMapping/>
  </p:clrMapOvr>
  <p:transition xmlns:p14="http://schemas.microsoft.com/office/powerpoint/2010/mai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200">
                <a:solidFill>
                  <a:srgbClr val="DA0002"/>
                </a:solidFill>
              </a:rPr>
              <a:t>Developing Collaborative Writing Skills</a:t>
            </a:r>
            <a:r>
              <a:rPr lang="en" sz="3200" b="0">
                <a:solidFill>
                  <a:schemeClr val="dk1"/>
                </a:solidFill>
              </a:rPr>
              <a:t> </a:t>
            </a:r>
          </a:p>
        </p:txBody>
      </p:sp>
      <p:sp>
        <p:nvSpPr>
          <p:cNvPr id="336" name="Shape 33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36666"/>
              <a:buFont typeface="Arial"/>
              <a:buNone/>
            </a:pPr>
            <a:r>
              <a:rPr lang="en"/>
              <a:t>•Develop a shared understanding (adapt to the context)</a:t>
            </a:r>
          </a:p>
          <a:p>
            <a:pPr lvl="0" rtl="0">
              <a:lnSpc>
                <a:spcPct val="115000"/>
              </a:lnSpc>
              <a:spcBef>
                <a:spcPts val="0"/>
              </a:spcBef>
              <a:buClr>
                <a:schemeClr val="dk1"/>
              </a:buClr>
              <a:buSzPct val="36666"/>
              <a:buFont typeface="Arial"/>
              <a:buNone/>
            </a:pPr>
            <a:r>
              <a:rPr lang="en"/>
              <a:t>•Provide feedback</a:t>
            </a:r>
          </a:p>
          <a:p>
            <a:pPr lvl="0" rtl="0">
              <a:lnSpc>
                <a:spcPct val="115000"/>
              </a:lnSpc>
              <a:spcBef>
                <a:spcPts val="0"/>
              </a:spcBef>
              <a:buClr>
                <a:schemeClr val="dk1"/>
              </a:buClr>
              <a:buSzPct val="36666"/>
              <a:buFont typeface="Arial"/>
              <a:buNone/>
            </a:pPr>
            <a:r>
              <a:rPr lang="en"/>
              <a:t>•Establish individual and shared accountability</a:t>
            </a:r>
          </a:p>
          <a:p>
            <a:pPr lvl="0" rtl="0">
              <a:lnSpc>
                <a:spcPct val="115000"/>
              </a:lnSpc>
              <a:spcBef>
                <a:spcPts val="0"/>
              </a:spcBef>
              <a:buClr>
                <a:schemeClr val="dk1"/>
              </a:buClr>
              <a:buSzPct val="36666"/>
              <a:buFont typeface="Arial"/>
              <a:buNone/>
            </a:pPr>
            <a:r>
              <a:rPr lang="en"/>
              <a:t>•Self adjustment</a:t>
            </a:r>
          </a:p>
          <a:p>
            <a:pPr>
              <a:spcBef>
                <a:spcPts val="0"/>
              </a:spcBef>
              <a:buNone/>
            </a:pPr>
            <a:endParaRPr/>
          </a:p>
        </p:txBody>
      </p:sp>
    </p:spTree>
  </p:cSld>
  <p:clrMapOvr>
    <a:masterClrMapping/>
  </p:clrMapOvr>
  <p:transition xmlns:p14="http://schemas.microsoft.com/office/powerpoint/2010/mai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Shape 341"/>
          <p:cNvPicPr preferRelativeResize="0"/>
          <p:nvPr/>
        </p:nvPicPr>
        <p:blipFill>
          <a:blip r:embed="rId3">
            <a:alphaModFix/>
          </a:blip>
          <a:stretch>
            <a:fillRect/>
          </a:stretch>
        </p:blipFill>
        <p:spPr>
          <a:xfrm>
            <a:off x="491936" y="0"/>
            <a:ext cx="8160127" cy="5143500"/>
          </a:xfrm>
          <a:prstGeom prst="rect">
            <a:avLst/>
          </a:prstGeom>
          <a:noFill/>
          <a:ln>
            <a:noFill/>
          </a:ln>
        </p:spPr>
      </p:pic>
    </p:spTree>
  </p:cSld>
  <p:clrMapOvr>
    <a:masterClrMapping/>
  </p:clrMapOvr>
  <p:transition xmlns:p14="http://schemas.microsoft.com/office/powerpoint/2010/mai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DA0002"/>
                </a:solidFill>
              </a:rPr>
              <a:t>Developing Collaborative Skills</a:t>
            </a:r>
            <a:r>
              <a:rPr lang="en" sz="1100" b="0">
                <a:solidFill>
                  <a:schemeClr val="dk1"/>
                </a:solidFill>
              </a:rPr>
              <a:t> </a:t>
            </a:r>
          </a:p>
        </p:txBody>
      </p:sp>
      <p:sp>
        <p:nvSpPr>
          <p:cNvPr id="347" name="Shape 34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36666"/>
              <a:buFont typeface="Arial"/>
              <a:buNone/>
            </a:pPr>
            <a:r>
              <a:rPr lang="en"/>
              <a:t>•Develop a shared understanding</a:t>
            </a:r>
          </a:p>
          <a:p>
            <a:pPr lvl="0" rtl="0">
              <a:lnSpc>
                <a:spcPct val="115000"/>
              </a:lnSpc>
              <a:spcBef>
                <a:spcPts val="0"/>
              </a:spcBef>
              <a:buClr>
                <a:schemeClr val="dk1"/>
              </a:buClr>
              <a:buSzPct val="36666"/>
              <a:buFont typeface="Arial"/>
              <a:buNone/>
            </a:pPr>
            <a:r>
              <a:rPr lang="en"/>
              <a:t>•Providing feedback</a:t>
            </a:r>
          </a:p>
          <a:p>
            <a:pPr lvl="0" rtl="0">
              <a:lnSpc>
                <a:spcPct val="115000"/>
              </a:lnSpc>
              <a:spcBef>
                <a:spcPts val="0"/>
              </a:spcBef>
              <a:buClr>
                <a:schemeClr val="dk1"/>
              </a:buClr>
              <a:buSzPct val="36666"/>
              <a:buFont typeface="Arial"/>
              <a:buNone/>
            </a:pPr>
            <a:r>
              <a:rPr lang="en"/>
              <a:t>•Establishing accountability</a:t>
            </a:r>
          </a:p>
          <a:p>
            <a:pPr lvl="0" rtl="0">
              <a:lnSpc>
                <a:spcPct val="115000"/>
              </a:lnSpc>
              <a:spcBef>
                <a:spcPts val="0"/>
              </a:spcBef>
              <a:buClr>
                <a:schemeClr val="dk1"/>
              </a:buClr>
              <a:buSzPct val="36666"/>
              <a:buFont typeface="Arial"/>
              <a:buNone/>
            </a:pPr>
            <a:r>
              <a:rPr lang="en"/>
              <a:t>•Self adjustment</a:t>
            </a:r>
          </a:p>
          <a:p>
            <a:pPr>
              <a:spcBef>
                <a:spcPts val="0"/>
              </a:spcBef>
              <a:buNone/>
            </a:pPr>
            <a:endParaRPr/>
          </a:p>
        </p:txBody>
      </p:sp>
    </p:spTree>
  </p:cSld>
  <p:clrMapOvr>
    <a:masterClrMapping/>
  </p:clrMapOvr>
  <p:transition xmlns:p14="http://schemas.microsoft.com/office/powerpoint/2010/mai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DA0002"/>
                </a:solidFill>
              </a:rPr>
              <a:t>Metacognitive Scaffolds</a:t>
            </a:r>
            <a:r>
              <a:rPr lang="en" sz="1100" b="0">
                <a:solidFill>
                  <a:schemeClr val="dk1"/>
                </a:solidFill>
              </a:rPr>
              <a:t> </a:t>
            </a:r>
          </a:p>
        </p:txBody>
      </p:sp>
      <p:sp>
        <p:nvSpPr>
          <p:cNvPr id="353" name="Shape 35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lnSpc>
                <a:spcPct val="115000"/>
              </a:lnSpc>
              <a:spcBef>
                <a:spcPts val="0"/>
              </a:spcBef>
              <a:buClr>
                <a:schemeClr val="dk1"/>
              </a:buClr>
              <a:buSzPct val="100000"/>
              <a:buFont typeface="Arial"/>
              <a:buChar char="●"/>
            </a:pPr>
            <a:r>
              <a:rPr lang="en"/>
              <a:t>Short reflection essays</a:t>
            </a:r>
          </a:p>
          <a:p>
            <a:pPr marL="457200" lvl="0" indent="-419100" rtl="0">
              <a:lnSpc>
                <a:spcPct val="115000"/>
              </a:lnSpc>
              <a:spcBef>
                <a:spcPts val="0"/>
              </a:spcBef>
              <a:buClr>
                <a:schemeClr val="dk1"/>
              </a:buClr>
              <a:buSzPct val="100000"/>
              <a:buFont typeface="Arial"/>
              <a:buChar char="●"/>
            </a:pPr>
            <a:r>
              <a:rPr lang="en"/>
              <a:t>Midterm update and self-evaluation</a:t>
            </a:r>
          </a:p>
          <a:p>
            <a:pPr marL="457200" lvl="0" indent="-419100" rtl="0">
              <a:lnSpc>
                <a:spcPct val="115000"/>
              </a:lnSpc>
              <a:spcBef>
                <a:spcPts val="0"/>
              </a:spcBef>
              <a:buClr>
                <a:schemeClr val="dk1"/>
              </a:buClr>
              <a:buSzPct val="100000"/>
              <a:buFont typeface="Arial"/>
              <a:buChar char="●"/>
            </a:pPr>
            <a:r>
              <a:rPr lang="en"/>
              <a:t>Proposal</a:t>
            </a:r>
          </a:p>
          <a:p>
            <a:pPr>
              <a:spcBef>
                <a:spcPts val="0"/>
              </a:spcBef>
              <a:buNone/>
            </a:pPr>
            <a:endParaRP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Questions Explored Today</a:t>
            </a:r>
          </a:p>
        </p:txBody>
      </p:sp>
      <p:sp>
        <p:nvSpPr>
          <p:cNvPr id="57" name="Shape 5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What makes for a good writing assignment?</a:t>
            </a:r>
          </a:p>
          <a:p>
            <a:pPr marL="457200" lvl="0" indent="-419100" rtl="0">
              <a:spcBef>
                <a:spcPts val="0"/>
              </a:spcBef>
              <a:buClr>
                <a:schemeClr val="dk1"/>
              </a:buClr>
              <a:buSzPct val="100000"/>
              <a:buFont typeface="Arial"/>
              <a:buChar char="●"/>
            </a:pPr>
            <a:r>
              <a:rPr lang="en"/>
              <a:t>How can we communicate expectations to students in a clear way?</a:t>
            </a:r>
          </a:p>
          <a:p>
            <a:pPr marL="457200" lvl="0" indent="-419100" rtl="0">
              <a:spcBef>
                <a:spcPts val="0"/>
              </a:spcBef>
              <a:buClr>
                <a:schemeClr val="dk1"/>
              </a:buClr>
              <a:buSzPct val="100000"/>
              <a:buFont typeface="Arial"/>
              <a:buChar char="●"/>
            </a:pPr>
            <a:r>
              <a:rPr lang="en"/>
              <a:t>What activities can be done to contribute to the completion of a successful writing project?</a:t>
            </a:r>
          </a:p>
          <a:p>
            <a:pPr marL="457200" lvl="0" indent="-419100" rtl="0">
              <a:spcBef>
                <a:spcPts val="0"/>
              </a:spcBef>
              <a:buClr>
                <a:schemeClr val="dk1"/>
              </a:buClr>
              <a:buSzPct val="100000"/>
              <a:buFont typeface="Arial"/>
              <a:buChar char="●"/>
            </a:pPr>
            <a:r>
              <a:rPr lang="en"/>
              <a:t>How do we differ by discipline?</a:t>
            </a:r>
          </a:p>
        </p:txBody>
      </p:sp>
    </p:spTree>
  </p:cSld>
  <p:clrMapOvr>
    <a:masterClrMapping/>
  </p:clrMapOvr>
  <p:transition xmlns:p14="http://schemas.microsoft.com/office/powerpoint/2010/mai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DA0002"/>
                </a:solidFill>
              </a:rPr>
              <a:t>Types of Scaffolds</a:t>
            </a:r>
            <a:r>
              <a:rPr lang="en" sz="1100" b="0">
                <a:solidFill>
                  <a:schemeClr val="dk1"/>
                </a:solidFill>
              </a:rPr>
              <a:t> </a:t>
            </a:r>
          </a:p>
        </p:txBody>
      </p:sp>
      <p:sp>
        <p:nvSpPr>
          <p:cNvPr id="359" name="Shape 35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lnSpc>
                <a:spcPct val="115000"/>
              </a:lnSpc>
              <a:spcBef>
                <a:spcPts val="0"/>
              </a:spcBef>
              <a:buClr>
                <a:schemeClr val="dk1"/>
              </a:buClr>
              <a:buSzPct val="100000"/>
              <a:buFont typeface="Arial"/>
              <a:buChar char="●"/>
            </a:pPr>
            <a:r>
              <a:rPr lang="en"/>
              <a:t>Conceptual: concepts and information to consider in the final deliverable</a:t>
            </a:r>
          </a:p>
          <a:p>
            <a:pPr marL="457200" lvl="0" indent="-419100" rtl="0">
              <a:lnSpc>
                <a:spcPct val="115000"/>
              </a:lnSpc>
              <a:spcBef>
                <a:spcPts val="0"/>
              </a:spcBef>
              <a:buClr>
                <a:schemeClr val="dk1"/>
              </a:buClr>
              <a:buSzPct val="100000"/>
              <a:buFont typeface="Arial"/>
              <a:buChar char="●"/>
            </a:pPr>
            <a:r>
              <a:rPr lang="en"/>
              <a:t>Procedural: modeling the collaborative writing process and using the tools</a:t>
            </a:r>
          </a:p>
          <a:p>
            <a:pPr marL="457200" lvl="0" indent="-419100" rtl="0">
              <a:lnSpc>
                <a:spcPct val="115000"/>
              </a:lnSpc>
              <a:spcBef>
                <a:spcPts val="0"/>
              </a:spcBef>
              <a:buClr>
                <a:schemeClr val="dk1"/>
              </a:buClr>
              <a:buSzPct val="100000"/>
              <a:buFont typeface="Arial"/>
              <a:buChar char="●"/>
            </a:pPr>
            <a:r>
              <a:rPr lang="en"/>
              <a:t>Metacognitive: reflect on the activities</a:t>
            </a:r>
          </a:p>
          <a:p>
            <a:pPr marL="457200" lvl="0" indent="-419100" rtl="0">
              <a:lnSpc>
                <a:spcPct val="115000"/>
              </a:lnSpc>
              <a:spcBef>
                <a:spcPts val="0"/>
              </a:spcBef>
              <a:buClr>
                <a:schemeClr val="dk1"/>
              </a:buClr>
              <a:buSzPct val="100000"/>
              <a:buFont typeface="Arial"/>
              <a:buChar char="●"/>
            </a:pPr>
            <a:r>
              <a:rPr lang="en"/>
              <a:t>Strategic: Identifying alternative solutions</a:t>
            </a:r>
          </a:p>
          <a:p>
            <a:pPr>
              <a:spcBef>
                <a:spcPts val="0"/>
              </a:spcBef>
              <a:buNone/>
            </a:pPr>
            <a:endParaRPr/>
          </a:p>
        </p:txBody>
      </p:sp>
    </p:spTree>
  </p:cSld>
  <p:clrMapOvr>
    <a:masterClrMapping/>
  </p:clrMapOvr>
  <p:transition xmlns:p14="http://schemas.microsoft.com/office/powerpoint/2010/mai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DA0002"/>
                </a:solidFill>
              </a:rPr>
              <a:t>Final Reflection</a:t>
            </a:r>
            <a:r>
              <a:rPr lang="en" sz="1100" b="0">
                <a:solidFill>
                  <a:schemeClr val="dk1"/>
                </a:solidFill>
              </a:rPr>
              <a:t> </a:t>
            </a:r>
          </a:p>
        </p:txBody>
      </p:sp>
      <p:sp>
        <p:nvSpPr>
          <p:cNvPr id="365" name="Shape 36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36666"/>
              <a:buFont typeface="Arial"/>
              <a:buNone/>
            </a:pPr>
            <a:r>
              <a:rPr lang="en"/>
              <a:t>Now that we know some common features of good collaborative writing assignments, which ones are disciplinarily specific?</a:t>
            </a:r>
          </a:p>
          <a:p>
            <a:pPr>
              <a:spcBef>
                <a:spcPts val="0"/>
              </a:spcBef>
              <a:buNone/>
            </a:pPr>
            <a:endParaRPr/>
          </a:p>
        </p:txBody>
      </p:sp>
    </p:spTree>
  </p:cSld>
  <p:clrMapOvr>
    <a:masterClrMapping/>
  </p:clrMapOvr>
  <p:transition xmlns:p14="http://schemas.microsoft.com/office/powerpoint/2010/main" spd="slow">
    <p:cut/>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A0002"/>
        </a:solidFill>
        <a:effectLst/>
      </p:bgPr>
    </p:bg>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143053"/>
            <a:ext cx="8229600" cy="857400"/>
          </a:xfrm>
          <a:prstGeom prst="rect">
            <a:avLst/>
          </a:prstGeom>
          <a:noFill/>
          <a:ln>
            <a:noFill/>
          </a:ln>
        </p:spPr>
        <p:txBody>
          <a:bodyPr lIns="91425" tIns="91425" rIns="91425" bIns="91425" anchor="ctr" anchorCtr="0">
            <a:noAutofit/>
          </a:bodyPr>
          <a:lstStyle/>
          <a:p>
            <a:pPr lvl="0" algn="ctr" rtl="0">
              <a:spcBef>
                <a:spcPts val="0"/>
              </a:spcBef>
              <a:buNone/>
            </a:pPr>
            <a:r>
              <a:rPr lang="en" sz="3000">
                <a:solidFill>
                  <a:srgbClr val="FFFFFF"/>
                </a:solidFill>
              </a:rPr>
              <a:t>Module 4: Peer Review</a:t>
            </a:r>
          </a:p>
        </p:txBody>
      </p:sp>
    </p:spTree>
  </p:cSld>
  <p:clrMapOvr>
    <a:masterClrMapping/>
  </p:clrMapOvr>
  <p:transition xmlns:p14="http://schemas.microsoft.com/office/powerpoint/2010/mai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Module 4: Peer Review Goals</a:t>
            </a:r>
          </a:p>
        </p:txBody>
      </p:sp>
      <p:sp>
        <p:nvSpPr>
          <p:cNvPr id="376" name="Shape 37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Do you require students to conduct a peer review?</a:t>
            </a:r>
          </a:p>
          <a:p>
            <a:pPr marL="457200" lvl="0" indent="-419100" rtl="0">
              <a:spcBef>
                <a:spcPts val="0"/>
              </a:spcBef>
              <a:buClr>
                <a:schemeClr val="dk1"/>
              </a:buClr>
              <a:buSzPct val="100000"/>
              <a:buFont typeface="Arial"/>
              <a:buChar char="●"/>
            </a:pPr>
            <a:r>
              <a:rPr lang="en"/>
              <a:t>What should students look for, comment on, analyze/address when doing a peer review? </a:t>
            </a:r>
          </a:p>
          <a:p>
            <a:pPr marL="457200" lvl="0" indent="-419100">
              <a:spcBef>
                <a:spcPts val="0"/>
              </a:spcBef>
              <a:buClr>
                <a:schemeClr val="dk1"/>
              </a:buClr>
              <a:buSzPct val="100000"/>
              <a:buFont typeface="Arial"/>
              <a:buChar char="●"/>
            </a:pPr>
            <a:r>
              <a:rPr lang="en"/>
              <a:t>How do you train students to see what you see, to say what you might say?</a:t>
            </a:r>
          </a:p>
        </p:txBody>
      </p:sp>
    </p:spTree>
  </p:cSld>
  <p:clrMapOvr>
    <a:masterClrMapping/>
  </p:clrMapOvr>
  <p:transition xmlns:p14="http://schemas.microsoft.com/office/powerpoint/2010/mai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Good Peer Review</a:t>
            </a:r>
          </a:p>
        </p:txBody>
      </p:sp>
      <p:sp>
        <p:nvSpPr>
          <p:cNvPr id="382" name="Shape 38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30555"/>
              <a:buFont typeface="Arial"/>
              <a:buNone/>
            </a:pPr>
            <a:r>
              <a:rPr lang="en" sz="3600"/>
              <a:t>Review helps writers learn their strengths, correct problems in the message or goal, and improve their processes.</a:t>
            </a:r>
          </a:p>
          <a:p>
            <a:pPr>
              <a:spcBef>
                <a:spcPts val="0"/>
              </a:spcBef>
              <a:buNone/>
            </a:pPr>
            <a:endParaRPr/>
          </a:p>
        </p:txBody>
      </p:sp>
    </p:spTree>
  </p:cSld>
  <p:clrMapOvr>
    <a:masterClrMapping/>
  </p:clrMapOvr>
  <p:transition xmlns:p14="http://schemas.microsoft.com/office/powerpoint/2010/mai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Feedback Styles</a:t>
            </a:r>
          </a:p>
        </p:txBody>
      </p:sp>
      <p:sp>
        <p:nvSpPr>
          <p:cNvPr id="388" name="Shape 388"/>
          <p:cNvSpPr txBox="1">
            <a:spLocks noGrp="1"/>
          </p:cNvSpPr>
          <p:nvPr>
            <p:ph type="body" idx="1"/>
          </p:nvPr>
        </p:nvSpPr>
        <p:spPr>
          <a:xfrm>
            <a:off x="457200" y="971550"/>
            <a:ext cx="8229600" cy="3725699"/>
          </a:xfrm>
          <a:prstGeom prst="rect">
            <a:avLst/>
          </a:prstGeom>
        </p:spPr>
        <p:txBody>
          <a:bodyPr lIns="91425" tIns="91425" rIns="91425" bIns="91425" anchor="t" anchorCtr="0">
            <a:noAutofit/>
          </a:bodyPr>
          <a:lstStyle/>
          <a:p>
            <a:pPr marL="457200" lvl="0" indent="-406400" rtl="0">
              <a:lnSpc>
                <a:spcPct val="115000"/>
              </a:lnSpc>
              <a:spcBef>
                <a:spcPts val="0"/>
              </a:spcBef>
              <a:buClr>
                <a:schemeClr val="dk1"/>
              </a:buClr>
              <a:buSzPct val="100000"/>
              <a:buFont typeface="Arial"/>
              <a:buAutoNum type="arabicPeriod"/>
            </a:pPr>
            <a:r>
              <a:rPr lang="en" sz="2800"/>
              <a:t>Reviewer rewrites. (You want your students to be coaches not grammar police.)</a:t>
            </a:r>
          </a:p>
          <a:p>
            <a:pPr marL="457200" lvl="0" indent="-406400" rtl="0">
              <a:lnSpc>
                <a:spcPct val="115000"/>
              </a:lnSpc>
              <a:spcBef>
                <a:spcPts val="0"/>
              </a:spcBef>
              <a:buClr>
                <a:schemeClr val="dk1"/>
              </a:buClr>
              <a:buSzPct val="100000"/>
              <a:buFont typeface="Arial"/>
              <a:buAutoNum type="arabicPeriod"/>
            </a:pPr>
            <a:r>
              <a:rPr lang="en" sz="2800"/>
              <a:t>Reviewer makes vague comments. (Students need guidelines to follow and guide their comments.)</a:t>
            </a:r>
          </a:p>
          <a:p>
            <a:pPr marL="457200" lvl="0" indent="-406400" rtl="0">
              <a:lnSpc>
                <a:spcPct val="115000"/>
              </a:lnSpc>
              <a:spcBef>
                <a:spcPts val="0"/>
              </a:spcBef>
              <a:buClr>
                <a:schemeClr val="dk1"/>
              </a:buClr>
              <a:buSzPct val="100000"/>
              <a:buFont typeface="Arial"/>
              <a:buAutoNum type="arabicPeriod"/>
            </a:pPr>
            <a:r>
              <a:rPr lang="en" sz="2800"/>
              <a:t>Reviewer writes comments and discusses with author. (This offers the best learning opportunity.)</a:t>
            </a:r>
          </a:p>
        </p:txBody>
      </p:sp>
    </p:spTree>
  </p:cSld>
  <p:clrMapOvr>
    <a:masterClrMapping/>
  </p:clrMapOvr>
  <p:transition xmlns:p14="http://schemas.microsoft.com/office/powerpoint/2010/mai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Feedback Techniques</a:t>
            </a:r>
          </a:p>
        </p:txBody>
      </p:sp>
      <p:sp>
        <p:nvSpPr>
          <p:cNvPr id="394" name="Shape 39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Teaching a student how to write means teaching a student how to </a:t>
            </a:r>
            <a:r>
              <a:rPr lang="en" b="1"/>
              <a:t>re</a:t>
            </a:r>
            <a:r>
              <a:rPr lang="en"/>
              <a:t>write.</a:t>
            </a:r>
          </a:p>
          <a:p>
            <a:pPr marL="914400" lvl="1" indent="-381000" rtl="0">
              <a:spcBef>
                <a:spcPts val="0"/>
              </a:spcBef>
              <a:buClr>
                <a:schemeClr val="dk1"/>
              </a:buClr>
              <a:buSzPct val="80000"/>
              <a:buFont typeface="Courier New"/>
              <a:buChar char="o"/>
            </a:pPr>
            <a:r>
              <a:rPr lang="en"/>
              <a:t>Breadth: Students should practice many methods to be able to effectively select the right revision process for the right project.</a:t>
            </a:r>
          </a:p>
          <a:p>
            <a:pPr marL="914400" lvl="1" indent="-381000" rtl="0">
              <a:spcBef>
                <a:spcPts val="0"/>
              </a:spcBef>
              <a:buClr>
                <a:schemeClr val="dk1"/>
              </a:buClr>
              <a:buSzPct val="80000"/>
              <a:buFont typeface="Courier New"/>
              <a:buChar char="o"/>
            </a:pPr>
            <a:r>
              <a:rPr lang="en"/>
              <a:t>Transfer: Support peer review techniques by adopting them into your instructor feedback methods. Students will adopt them, too.</a:t>
            </a:r>
          </a:p>
        </p:txBody>
      </p:sp>
    </p:spTree>
  </p:cSld>
  <p:clrMapOvr>
    <a:masterClrMapping/>
  </p:clrMapOvr>
  <p:transition xmlns:p14="http://schemas.microsoft.com/office/powerpoint/2010/mai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Practicing Feedback</a:t>
            </a:r>
          </a:p>
        </p:txBody>
      </p:sp>
      <p:sp>
        <p:nvSpPr>
          <p:cNvPr id="400" name="Shape 400"/>
          <p:cNvSpPr txBox="1">
            <a:spLocks noGrp="1"/>
          </p:cNvSpPr>
          <p:nvPr>
            <p:ph type="body" idx="1"/>
          </p:nvPr>
        </p:nvSpPr>
        <p:spPr>
          <a:xfrm>
            <a:off x="457200" y="11239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Get out the draft of your Assignment Prompt. </a:t>
            </a:r>
          </a:p>
          <a:p>
            <a:pPr marL="457200" lvl="0" indent="-419100" rtl="0">
              <a:spcBef>
                <a:spcPts val="0"/>
              </a:spcBef>
              <a:buClr>
                <a:schemeClr val="dk1"/>
              </a:buClr>
              <a:buSzPct val="100000"/>
              <a:buFont typeface="Arial"/>
              <a:buChar char="●"/>
            </a:pPr>
            <a:r>
              <a:rPr lang="en"/>
              <a:t>Read a section of your prompt aloud to the group. </a:t>
            </a:r>
          </a:p>
          <a:p>
            <a:pPr marL="457200" lvl="0" indent="-419100" rtl="0">
              <a:spcBef>
                <a:spcPts val="0"/>
              </a:spcBef>
              <a:buClr>
                <a:schemeClr val="dk1"/>
              </a:buClr>
              <a:buSzPct val="100000"/>
              <a:buFont typeface="Arial"/>
              <a:buChar char="●"/>
            </a:pPr>
            <a:r>
              <a:rPr lang="en"/>
              <a:t>As a group, perform at least 1 of the techniques detailed on the Peer Feedback Techniques Handout.</a:t>
            </a:r>
          </a:p>
          <a:p>
            <a:pPr marL="457200" lvl="0" indent="-419100" rtl="0">
              <a:spcBef>
                <a:spcPts val="0"/>
              </a:spcBef>
              <a:buClr>
                <a:schemeClr val="dk1"/>
              </a:buClr>
              <a:buSzPct val="100000"/>
              <a:buFont typeface="Arial"/>
              <a:buChar char="●"/>
            </a:pPr>
            <a:r>
              <a:rPr lang="en"/>
              <a:t>Share results</a:t>
            </a:r>
          </a:p>
          <a:p>
            <a:pPr marL="914400" lvl="1" indent="-381000">
              <a:spcBef>
                <a:spcPts val="0"/>
              </a:spcBef>
              <a:buClr>
                <a:schemeClr val="dk1"/>
              </a:buClr>
              <a:buSzPct val="80000"/>
              <a:buFont typeface="Courier New"/>
              <a:buChar char="o"/>
            </a:pPr>
            <a:r>
              <a:rPr lang="en"/>
              <a:t>How do these techniques support SLOs?</a:t>
            </a:r>
          </a:p>
        </p:txBody>
      </p:sp>
    </p:spTree>
  </p:cSld>
  <p:clrMapOvr>
    <a:masterClrMapping/>
  </p:clrMapOvr>
  <p:transition xmlns:p14="http://schemas.microsoft.com/office/powerpoint/2010/mai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Adding to the Prompt</a:t>
            </a:r>
          </a:p>
        </p:txBody>
      </p:sp>
      <p:sp>
        <p:nvSpPr>
          <p:cNvPr id="406" name="Shape 40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Draft a list of writing assignment grading criteria or draw from your genre features.</a:t>
            </a:r>
          </a:p>
          <a:p>
            <a:pPr marL="457200" lvl="0" indent="-419100" rtl="0">
              <a:spcBef>
                <a:spcPts val="0"/>
              </a:spcBef>
              <a:buClr>
                <a:schemeClr val="dk1"/>
              </a:buClr>
              <a:buSzPct val="100000"/>
              <a:buFont typeface="Arial"/>
              <a:buChar char="●"/>
            </a:pPr>
            <a:r>
              <a:rPr lang="en"/>
              <a:t>Develop peer review guidelines for your assignment prompt.</a:t>
            </a:r>
          </a:p>
          <a:p>
            <a:pPr marL="457200" lvl="0" indent="-419100" rtl="0">
              <a:spcBef>
                <a:spcPts val="0"/>
              </a:spcBef>
              <a:buClr>
                <a:schemeClr val="dk1"/>
              </a:buClr>
              <a:buSzPct val="100000"/>
              <a:buFont typeface="Arial"/>
              <a:buChar char="●"/>
            </a:pPr>
            <a:r>
              <a:rPr lang="en"/>
              <a:t>Select at least 1 peer feedback technique that might support a peer review for this assignment. </a:t>
            </a:r>
          </a:p>
        </p:txBody>
      </p:sp>
    </p:spTree>
  </p:cSld>
  <p:clrMapOvr>
    <a:masterClrMapping/>
  </p:clrMapOvr>
  <p:transition xmlns:p14="http://schemas.microsoft.com/office/powerpoint/2010/mai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Prompt Feedback</a:t>
            </a:r>
          </a:p>
        </p:txBody>
      </p:sp>
      <p:sp>
        <p:nvSpPr>
          <p:cNvPr id="412" name="Shape 41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Exchange assignment prompt, criteria list, and peer review prompt (with feedback technique) with someone outside your discipline.  </a:t>
            </a:r>
          </a:p>
          <a:p>
            <a:pPr lvl="0" rtl="0">
              <a:spcBef>
                <a:spcPts val="0"/>
              </a:spcBef>
              <a:buNone/>
            </a:pPr>
            <a:r>
              <a:rPr lang="en"/>
              <a:t>Answer the following for your FLC partner:</a:t>
            </a:r>
          </a:p>
          <a:p>
            <a:pPr marL="914400" lvl="1" indent="-381000" rtl="0">
              <a:spcBef>
                <a:spcPts val="0"/>
              </a:spcBef>
              <a:buClr>
                <a:schemeClr val="dk1"/>
              </a:buClr>
              <a:buSzPct val="80000"/>
              <a:buFont typeface="Courier New"/>
              <a:buChar char="o"/>
            </a:pPr>
            <a:r>
              <a:rPr lang="en"/>
              <a:t>How does/should your partner’s peer review design help students give assignment-specific feedback?</a:t>
            </a:r>
          </a:p>
          <a:p>
            <a:pPr marL="914400" lvl="1" indent="-381000" rtl="0">
              <a:spcBef>
                <a:spcPts val="0"/>
              </a:spcBef>
              <a:buClr>
                <a:schemeClr val="dk1"/>
              </a:buClr>
              <a:buSzPct val="80000"/>
              <a:buFont typeface="Courier New"/>
              <a:buChar char="o"/>
            </a:pPr>
            <a:r>
              <a:rPr lang="en"/>
              <a:t>How does/should it support the students’ ability to fulfill the SLO’s?</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Workshop Modules</a:t>
            </a:r>
          </a:p>
        </p:txBody>
      </p:sp>
      <p:sp>
        <p:nvSpPr>
          <p:cNvPr id="63" name="Shape 6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lnSpc>
                <a:spcPct val="150000"/>
              </a:lnSpc>
              <a:spcBef>
                <a:spcPts val="0"/>
              </a:spcBef>
              <a:buClr>
                <a:schemeClr val="dk1"/>
              </a:buClr>
              <a:buSzPct val="100000"/>
              <a:buFont typeface="Arial"/>
              <a:buAutoNum type="arabicPeriod"/>
            </a:pPr>
            <a:r>
              <a:rPr lang="en"/>
              <a:t>Conceptualizing Writing (Dan)</a:t>
            </a:r>
          </a:p>
          <a:p>
            <a:pPr marL="457200" lvl="0" indent="-419100" rtl="0">
              <a:lnSpc>
                <a:spcPct val="150000"/>
              </a:lnSpc>
              <a:spcBef>
                <a:spcPts val="0"/>
              </a:spcBef>
              <a:buClr>
                <a:schemeClr val="dk1"/>
              </a:buClr>
              <a:buSzPct val="100000"/>
              <a:buFont typeface="Arial"/>
              <a:buAutoNum type="arabicPeriod"/>
            </a:pPr>
            <a:r>
              <a:rPr lang="en"/>
              <a:t>Genres and Scaffolding (Julia)</a:t>
            </a:r>
          </a:p>
          <a:p>
            <a:pPr marL="457200" lvl="0" indent="-419100" rtl="0">
              <a:lnSpc>
                <a:spcPct val="150000"/>
              </a:lnSpc>
              <a:spcBef>
                <a:spcPts val="0"/>
              </a:spcBef>
              <a:buClr>
                <a:schemeClr val="dk1"/>
              </a:buClr>
              <a:buSzPct val="100000"/>
              <a:buFont typeface="Arial"/>
              <a:buAutoNum type="arabicPeriod"/>
            </a:pPr>
            <a:r>
              <a:rPr lang="en"/>
              <a:t>Scaffolding and Collaboration (Pilar)</a:t>
            </a:r>
          </a:p>
          <a:p>
            <a:pPr marL="457200" lvl="0" indent="-419100" rtl="0">
              <a:lnSpc>
                <a:spcPct val="150000"/>
              </a:lnSpc>
              <a:spcBef>
                <a:spcPts val="0"/>
              </a:spcBef>
              <a:buClr>
                <a:schemeClr val="dk1"/>
              </a:buClr>
              <a:buSzPct val="100000"/>
              <a:buFont typeface="Arial"/>
              <a:buAutoNum type="arabicPeriod"/>
            </a:pPr>
            <a:r>
              <a:rPr lang="en"/>
              <a:t>Peer Review (Megan)</a:t>
            </a:r>
          </a:p>
          <a:p>
            <a:pPr marL="457200" lvl="0" indent="-419100">
              <a:lnSpc>
                <a:spcPct val="150000"/>
              </a:lnSpc>
              <a:spcBef>
                <a:spcPts val="0"/>
              </a:spcBef>
              <a:buClr>
                <a:schemeClr val="dk1"/>
              </a:buClr>
              <a:buSzPct val="100000"/>
              <a:buFont typeface="Arial"/>
              <a:buAutoNum type="arabicPeriod"/>
            </a:pPr>
            <a:r>
              <a:rPr lang="en"/>
              <a:t>Assignment Prompt Revision (Vukica)</a:t>
            </a:r>
          </a:p>
        </p:txBody>
      </p:sp>
    </p:spTree>
  </p:cSld>
  <p:clrMapOvr>
    <a:masterClrMapping/>
  </p:clrMapOvr>
  <p:transition xmlns:p14="http://schemas.microsoft.com/office/powerpoint/2010/mai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Peer Review Prompts</a:t>
            </a:r>
          </a:p>
        </p:txBody>
      </p:sp>
      <p:sp>
        <p:nvSpPr>
          <p:cNvPr id="418" name="Shape 41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Should directly reference the language of the assignment.</a:t>
            </a:r>
          </a:p>
          <a:p>
            <a:pPr marL="457200" lvl="0" indent="-419100" rtl="0">
              <a:spcBef>
                <a:spcPts val="0"/>
              </a:spcBef>
              <a:buClr>
                <a:schemeClr val="dk1"/>
              </a:buClr>
              <a:buSzPct val="100000"/>
              <a:buFont typeface="Arial"/>
              <a:buChar char="●"/>
            </a:pPr>
            <a:r>
              <a:rPr lang="en"/>
              <a:t>Should directly reference the genre expectations for the assignment.</a:t>
            </a:r>
          </a:p>
          <a:p>
            <a:pPr marL="457200" lvl="0" indent="-419100" rtl="0">
              <a:spcBef>
                <a:spcPts val="0"/>
              </a:spcBef>
              <a:buClr>
                <a:schemeClr val="dk1"/>
              </a:buClr>
              <a:buSzPct val="100000"/>
              <a:buFont typeface="Arial"/>
              <a:buChar char="●"/>
            </a:pPr>
            <a:r>
              <a:rPr lang="en"/>
              <a:t>These should also operate as the primary criteria for grading.</a:t>
            </a:r>
          </a:p>
          <a:p>
            <a:pPr marL="914400" lvl="1" indent="-381000">
              <a:spcBef>
                <a:spcPts val="0"/>
              </a:spcBef>
              <a:buClr>
                <a:schemeClr val="dk1"/>
              </a:buClr>
              <a:buSzPct val="80000"/>
              <a:buFont typeface="Courier New"/>
              <a:buChar char="o"/>
            </a:pPr>
            <a:r>
              <a:rPr lang="en"/>
              <a:t>Does yours? Take a moment to note any further need for change.</a:t>
            </a:r>
          </a:p>
        </p:txBody>
      </p:sp>
    </p:spTree>
  </p:cSld>
  <p:clrMapOvr>
    <a:masterClrMapping/>
  </p:clrMapOvr>
  <p:transition xmlns:p14="http://schemas.microsoft.com/office/powerpoint/2010/main" spd="slow">
    <p:cut/>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DA0002"/>
        </a:solidFill>
        <a:effectLst/>
      </p:bgPr>
    </p:bg>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457200" y="2143053"/>
            <a:ext cx="8229600" cy="857400"/>
          </a:xfrm>
          <a:prstGeom prst="rect">
            <a:avLst/>
          </a:prstGeom>
          <a:noFill/>
          <a:ln>
            <a:noFill/>
          </a:ln>
        </p:spPr>
        <p:txBody>
          <a:bodyPr lIns="91425" tIns="91425" rIns="91425" bIns="91425" anchor="ctr" anchorCtr="0">
            <a:noAutofit/>
          </a:bodyPr>
          <a:lstStyle/>
          <a:p>
            <a:pPr lvl="0" algn="ctr" rtl="0">
              <a:spcBef>
                <a:spcPts val="0"/>
              </a:spcBef>
              <a:buNone/>
            </a:pPr>
            <a:r>
              <a:rPr lang="en" sz="3000">
                <a:solidFill>
                  <a:srgbClr val="FFFFFF"/>
                </a:solidFill>
              </a:rPr>
              <a:t>Module 5: Assignment Techniques</a:t>
            </a:r>
          </a:p>
        </p:txBody>
      </p:sp>
    </p:spTree>
  </p:cSld>
  <p:clrMapOvr>
    <a:masterClrMapping/>
  </p:clrMapOvr>
  <p:transition xmlns:p14="http://schemas.microsoft.com/office/powerpoint/2010/mai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538850" y="178753"/>
            <a:ext cx="8229600" cy="857400"/>
          </a:xfrm>
          <a:prstGeom prst="rect">
            <a:avLst/>
          </a:prstGeom>
        </p:spPr>
        <p:txBody>
          <a:bodyPr lIns="91425" tIns="91425" rIns="91425" bIns="91425" anchor="b" anchorCtr="0">
            <a:noAutofit/>
          </a:bodyPr>
          <a:lstStyle/>
          <a:p>
            <a:pPr lvl="0" rtl="0">
              <a:spcBef>
                <a:spcPts val="0"/>
              </a:spcBef>
              <a:buNone/>
            </a:pPr>
            <a:r>
              <a:rPr lang="en" sz="3400"/>
              <a:t>STEM Workplace</a:t>
            </a:r>
          </a:p>
        </p:txBody>
      </p:sp>
      <p:pic>
        <p:nvPicPr>
          <p:cNvPr id="429" name="Shape 429"/>
          <p:cNvPicPr preferRelativeResize="0"/>
          <p:nvPr/>
        </p:nvPicPr>
        <p:blipFill>
          <a:blip r:embed="rId3">
            <a:alphaModFix/>
          </a:blip>
          <a:stretch>
            <a:fillRect/>
          </a:stretch>
        </p:blipFill>
        <p:spPr>
          <a:xfrm>
            <a:off x="1854175" y="3545312"/>
            <a:ext cx="1930298" cy="1285899"/>
          </a:xfrm>
          <a:prstGeom prst="rect">
            <a:avLst/>
          </a:prstGeom>
          <a:noFill/>
          <a:ln>
            <a:noFill/>
          </a:ln>
        </p:spPr>
      </p:pic>
      <p:pic>
        <p:nvPicPr>
          <p:cNvPr id="430" name="Shape 430"/>
          <p:cNvPicPr preferRelativeResize="0"/>
          <p:nvPr/>
        </p:nvPicPr>
        <p:blipFill>
          <a:blip r:embed="rId4">
            <a:alphaModFix/>
          </a:blip>
          <a:stretch>
            <a:fillRect/>
          </a:stretch>
        </p:blipFill>
        <p:spPr>
          <a:xfrm>
            <a:off x="166899" y="3623100"/>
            <a:ext cx="1613049" cy="1130325"/>
          </a:xfrm>
          <a:prstGeom prst="rect">
            <a:avLst/>
          </a:prstGeom>
          <a:noFill/>
          <a:ln>
            <a:noFill/>
          </a:ln>
        </p:spPr>
      </p:pic>
      <p:pic>
        <p:nvPicPr>
          <p:cNvPr id="431" name="Shape 431"/>
          <p:cNvPicPr preferRelativeResize="0"/>
          <p:nvPr/>
        </p:nvPicPr>
        <p:blipFill>
          <a:blip r:embed="rId5">
            <a:alphaModFix/>
          </a:blip>
          <a:stretch>
            <a:fillRect/>
          </a:stretch>
        </p:blipFill>
        <p:spPr>
          <a:xfrm>
            <a:off x="3858706" y="3545337"/>
            <a:ext cx="1714519" cy="1285899"/>
          </a:xfrm>
          <a:prstGeom prst="rect">
            <a:avLst/>
          </a:prstGeom>
          <a:noFill/>
          <a:ln>
            <a:noFill/>
          </a:ln>
        </p:spPr>
      </p:pic>
      <p:pic>
        <p:nvPicPr>
          <p:cNvPr id="432" name="Shape 432"/>
          <p:cNvPicPr preferRelativeResize="0"/>
          <p:nvPr/>
        </p:nvPicPr>
        <p:blipFill>
          <a:blip r:embed="rId6">
            <a:alphaModFix/>
          </a:blip>
          <a:stretch>
            <a:fillRect/>
          </a:stretch>
        </p:blipFill>
        <p:spPr>
          <a:xfrm>
            <a:off x="2846825" y="1347900"/>
            <a:ext cx="2607049" cy="1885675"/>
          </a:xfrm>
          <a:prstGeom prst="rect">
            <a:avLst/>
          </a:prstGeom>
          <a:noFill/>
          <a:ln>
            <a:noFill/>
          </a:ln>
        </p:spPr>
      </p:pic>
      <p:pic>
        <p:nvPicPr>
          <p:cNvPr id="433" name="Shape 433"/>
          <p:cNvPicPr preferRelativeResize="0"/>
          <p:nvPr/>
        </p:nvPicPr>
        <p:blipFill>
          <a:blip r:embed="rId7">
            <a:alphaModFix/>
          </a:blip>
          <a:stretch>
            <a:fillRect/>
          </a:stretch>
        </p:blipFill>
        <p:spPr>
          <a:xfrm>
            <a:off x="5776900" y="1347900"/>
            <a:ext cx="3041543" cy="1885675"/>
          </a:xfrm>
          <a:prstGeom prst="rect">
            <a:avLst/>
          </a:prstGeom>
          <a:noFill/>
          <a:ln>
            <a:noFill/>
          </a:ln>
        </p:spPr>
      </p:pic>
      <p:pic>
        <p:nvPicPr>
          <p:cNvPr id="434" name="Shape 434"/>
          <p:cNvPicPr preferRelativeResize="0"/>
          <p:nvPr/>
        </p:nvPicPr>
        <p:blipFill>
          <a:blip r:embed="rId8">
            <a:alphaModFix/>
          </a:blip>
          <a:stretch>
            <a:fillRect/>
          </a:stretch>
        </p:blipFill>
        <p:spPr>
          <a:xfrm>
            <a:off x="670200" y="1363937"/>
            <a:ext cx="1853599" cy="1853599"/>
          </a:xfrm>
          <a:prstGeom prst="rect">
            <a:avLst/>
          </a:prstGeom>
          <a:noFill/>
          <a:ln>
            <a:noFill/>
          </a:ln>
        </p:spPr>
      </p:pic>
      <p:pic>
        <p:nvPicPr>
          <p:cNvPr id="435" name="Shape 435"/>
          <p:cNvPicPr preferRelativeResize="0"/>
          <p:nvPr/>
        </p:nvPicPr>
        <p:blipFill>
          <a:blip r:embed="rId9">
            <a:alphaModFix/>
          </a:blip>
          <a:stretch>
            <a:fillRect/>
          </a:stretch>
        </p:blipFill>
        <p:spPr>
          <a:xfrm>
            <a:off x="5529525" y="3545326"/>
            <a:ext cx="1930299" cy="1288473"/>
          </a:xfrm>
          <a:prstGeom prst="rect">
            <a:avLst/>
          </a:prstGeom>
          <a:noFill/>
          <a:ln>
            <a:noFill/>
          </a:ln>
        </p:spPr>
      </p:pic>
      <p:pic>
        <p:nvPicPr>
          <p:cNvPr id="436" name="Shape 436"/>
          <p:cNvPicPr preferRelativeResize="0"/>
          <p:nvPr/>
        </p:nvPicPr>
        <p:blipFill>
          <a:blip r:embed="rId10">
            <a:alphaModFix/>
          </a:blip>
          <a:stretch>
            <a:fillRect/>
          </a:stretch>
        </p:blipFill>
        <p:spPr>
          <a:xfrm>
            <a:off x="7577750" y="3515861"/>
            <a:ext cx="1451100" cy="1344801"/>
          </a:xfrm>
          <a:prstGeom prst="rect">
            <a:avLst/>
          </a:prstGeom>
          <a:noFill/>
          <a:ln>
            <a:noFill/>
          </a:ln>
        </p:spPr>
      </p:pic>
    </p:spTree>
  </p:cSld>
  <p:clrMapOvr>
    <a:masterClrMapping/>
  </p:clrMapOvr>
  <p:transition xmlns:p14="http://schemas.microsoft.com/office/powerpoint/2010/mai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400"/>
              <a:t>STEM-Related Assignment Techniques</a:t>
            </a:r>
          </a:p>
        </p:txBody>
      </p:sp>
      <p:sp>
        <p:nvSpPr>
          <p:cNvPr id="442" name="Shape 44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Freewriting</a:t>
            </a:r>
          </a:p>
          <a:p>
            <a:pPr marL="457200" lvl="0" indent="-381000" rtl="0">
              <a:spcBef>
                <a:spcPts val="0"/>
              </a:spcBef>
              <a:buClr>
                <a:schemeClr val="dk1"/>
              </a:buClr>
              <a:buSzPct val="100000"/>
              <a:buFont typeface="Arial"/>
              <a:buChar char="●"/>
            </a:pPr>
            <a:r>
              <a:rPr lang="en" sz="2400"/>
              <a:t>Learning Logs</a:t>
            </a:r>
          </a:p>
          <a:p>
            <a:pPr marL="457200" lvl="0" indent="-381000" rtl="0">
              <a:spcBef>
                <a:spcPts val="0"/>
              </a:spcBef>
              <a:buClr>
                <a:schemeClr val="dk1"/>
              </a:buClr>
              <a:buSzPct val="100000"/>
              <a:buFont typeface="Arial"/>
              <a:buChar char="●"/>
            </a:pPr>
            <a:r>
              <a:rPr lang="en" sz="2400"/>
              <a:t>Summaries and Paraphrases</a:t>
            </a:r>
          </a:p>
          <a:p>
            <a:pPr marL="457200" lvl="0" indent="-381000" rtl="0">
              <a:spcBef>
                <a:spcPts val="0"/>
              </a:spcBef>
              <a:buClr>
                <a:schemeClr val="dk1"/>
              </a:buClr>
              <a:buSzPct val="100000"/>
              <a:buFont typeface="Arial"/>
              <a:buChar char="●"/>
            </a:pPr>
            <a:r>
              <a:rPr lang="en" sz="2400"/>
              <a:t>Explanations</a:t>
            </a:r>
          </a:p>
          <a:p>
            <a:pPr marL="457200" lvl="0" indent="-381000" rtl="0">
              <a:spcBef>
                <a:spcPts val="0"/>
              </a:spcBef>
              <a:buClr>
                <a:schemeClr val="dk1"/>
              </a:buClr>
              <a:buSzPct val="100000"/>
              <a:buFont typeface="Arial"/>
              <a:buChar char="●"/>
            </a:pPr>
            <a:r>
              <a:rPr lang="en" sz="2400"/>
              <a:t>Definitions</a:t>
            </a:r>
          </a:p>
          <a:p>
            <a:pPr marL="457200" lvl="0" indent="-381000">
              <a:spcBef>
                <a:spcPts val="0"/>
              </a:spcBef>
              <a:buClr>
                <a:schemeClr val="dk1"/>
              </a:buClr>
              <a:buSzPct val="100000"/>
              <a:buFont typeface="Arial"/>
              <a:buChar char="●"/>
            </a:pPr>
            <a:r>
              <a:rPr lang="en" sz="2400"/>
              <a:t>Formal Research Essay</a:t>
            </a:r>
          </a:p>
        </p:txBody>
      </p:sp>
      <p:pic>
        <p:nvPicPr>
          <p:cNvPr id="443" name="Shape 443"/>
          <p:cNvPicPr preferRelativeResize="0"/>
          <p:nvPr/>
        </p:nvPicPr>
        <p:blipFill>
          <a:blip r:embed="rId3">
            <a:alphaModFix/>
          </a:blip>
          <a:stretch>
            <a:fillRect/>
          </a:stretch>
        </p:blipFill>
        <p:spPr>
          <a:xfrm>
            <a:off x="2158075" y="3545312"/>
            <a:ext cx="1930298" cy="1285899"/>
          </a:xfrm>
          <a:prstGeom prst="rect">
            <a:avLst/>
          </a:prstGeom>
          <a:noFill/>
          <a:ln>
            <a:noFill/>
          </a:ln>
        </p:spPr>
      </p:pic>
      <p:pic>
        <p:nvPicPr>
          <p:cNvPr id="444" name="Shape 444"/>
          <p:cNvPicPr preferRelativeResize="0"/>
          <p:nvPr/>
        </p:nvPicPr>
        <p:blipFill>
          <a:blip r:embed="rId4">
            <a:alphaModFix/>
          </a:blip>
          <a:stretch>
            <a:fillRect/>
          </a:stretch>
        </p:blipFill>
        <p:spPr>
          <a:xfrm>
            <a:off x="457199" y="3623100"/>
            <a:ext cx="1613049" cy="1130325"/>
          </a:xfrm>
          <a:prstGeom prst="rect">
            <a:avLst/>
          </a:prstGeom>
          <a:noFill/>
          <a:ln>
            <a:noFill/>
          </a:ln>
        </p:spPr>
      </p:pic>
      <p:pic>
        <p:nvPicPr>
          <p:cNvPr id="445" name="Shape 445"/>
          <p:cNvPicPr preferRelativeResize="0"/>
          <p:nvPr/>
        </p:nvPicPr>
        <p:blipFill>
          <a:blip r:embed="rId5">
            <a:alphaModFix/>
          </a:blip>
          <a:stretch>
            <a:fillRect/>
          </a:stretch>
        </p:blipFill>
        <p:spPr>
          <a:xfrm>
            <a:off x="4176206" y="3623100"/>
            <a:ext cx="1714519" cy="1285899"/>
          </a:xfrm>
          <a:prstGeom prst="rect">
            <a:avLst/>
          </a:prstGeom>
          <a:noFill/>
          <a:ln>
            <a:noFill/>
          </a:ln>
        </p:spPr>
      </p:pic>
      <p:pic>
        <p:nvPicPr>
          <p:cNvPr id="446" name="Shape 446"/>
          <p:cNvPicPr preferRelativeResize="0"/>
          <p:nvPr/>
        </p:nvPicPr>
        <p:blipFill>
          <a:blip r:embed="rId6">
            <a:alphaModFix/>
          </a:blip>
          <a:stretch>
            <a:fillRect/>
          </a:stretch>
        </p:blipFill>
        <p:spPr>
          <a:xfrm>
            <a:off x="6284900" y="1264550"/>
            <a:ext cx="2607049" cy="1885675"/>
          </a:xfrm>
          <a:prstGeom prst="rect">
            <a:avLst/>
          </a:prstGeom>
          <a:noFill/>
          <a:ln>
            <a:noFill/>
          </a:ln>
        </p:spPr>
      </p:pic>
      <p:pic>
        <p:nvPicPr>
          <p:cNvPr id="447" name="Shape 447"/>
          <p:cNvPicPr preferRelativeResize="0"/>
          <p:nvPr/>
        </p:nvPicPr>
        <p:blipFill>
          <a:blip r:embed="rId7">
            <a:alphaModFix/>
          </a:blip>
          <a:stretch>
            <a:fillRect/>
          </a:stretch>
        </p:blipFill>
        <p:spPr>
          <a:xfrm>
            <a:off x="6284900" y="3255050"/>
            <a:ext cx="2607049" cy="1616300"/>
          </a:xfrm>
          <a:prstGeom prst="rect">
            <a:avLst/>
          </a:prstGeom>
          <a:noFill/>
          <a:ln>
            <a:noFill/>
          </a:ln>
        </p:spPr>
      </p:pic>
    </p:spTree>
  </p:cSld>
  <p:clrMapOvr>
    <a:masterClrMapping/>
  </p:clrMapOvr>
  <p:transition xmlns:p14="http://schemas.microsoft.com/office/powerpoint/2010/mai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Freewriting</a:t>
            </a:r>
          </a:p>
        </p:txBody>
      </p:sp>
      <p:sp>
        <p:nvSpPr>
          <p:cNvPr id="453" name="Shape 45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marR="63500" lvl="0" indent="-342900" rtl="0">
              <a:lnSpc>
                <a:spcPct val="115000"/>
              </a:lnSpc>
              <a:spcBef>
                <a:spcPts val="0"/>
              </a:spcBef>
              <a:buClr>
                <a:schemeClr val="dk1"/>
              </a:buClr>
              <a:buSzPct val="100000"/>
              <a:buFont typeface="Arial"/>
              <a:buChar char="●"/>
            </a:pPr>
            <a:r>
              <a:rPr lang="en" sz="1800"/>
              <a:t>Freewriting is the practice of </a:t>
            </a:r>
            <a:r>
              <a:rPr lang="en" sz="1800" b="1"/>
              <a:t>writing non-­‐stop </a:t>
            </a:r>
            <a:r>
              <a:rPr lang="en" sz="1800"/>
              <a:t>for a set period of time in response to a prompt or question. </a:t>
            </a:r>
          </a:p>
          <a:p>
            <a:pPr marL="457200" marR="63500" lvl="0" indent="-342900" rtl="0">
              <a:lnSpc>
                <a:spcPct val="115000"/>
              </a:lnSpc>
              <a:spcBef>
                <a:spcPts val="0"/>
              </a:spcBef>
              <a:buClr>
                <a:schemeClr val="dk1"/>
              </a:buClr>
              <a:buSzPct val="100000"/>
              <a:buFont typeface="Arial"/>
              <a:buChar char="●"/>
            </a:pPr>
            <a:r>
              <a:rPr lang="en" sz="1800"/>
              <a:t>This exercise allows the students to explore their own creativity on a topic without the necessity (or even possibility) of supporting their thoughts with evidence or resources. </a:t>
            </a:r>
          </a:p>
          <a:p>
            <a:pPr marL="457200" marR="63500" lvl="0" indent="-342900" rtl="0">
              <a:lnSpc>
                <a:spcPct val="115000"/>
              </a:lnSpc>
              <a:spcBef>
                <a:spcPts val="0"/>
              </a:spcBef>
              <a:buClr>
                <a:schemeClr val="dk1"/>
              </a:buClr>
              <a:buSzPct val="100000"/>
              <a:buFont typeface="Arial"/>
              <a:buChar char="●"/>
            </a:pPr>
            <a:r>
              <a:rPr lang="en" sz="1800"/>
              <a:t>Freewriting is especially effective at getting students </a:t>
            </a:r>
            <a:r>
              <a:rPr lang="en" sz="1800" b="1"/>
              <a:t>prepared to discuss </a:t>
            </a:r>
            <a:r>
              <a:rPr lang="en" sz="1800"/>
              <a:t>a particular topic; as such, prompts related to the day’s lesson are best. </a:t>
            </a:r>
          </a:p>
          <a:p>
            <a:pPr marL="457200" marR="63500" lvl="0" indent="-342900" rtl="0">
              <a:lnSpc>
                <a:spcPct val="115000"/>
              </a:lnSpc>
              <a:spcBef>
                <a:spcPts val="0"/>
              </a:spcBef>
              <a:buClr>
                <a:schemeClr val="dk1"/>
              </a:buClr>
              <a:buSzPct val="100000"/>
              <a:buFont typeface="Arial"/>
              <a:buChar char="●"/>
            </a:pPr>
            <a:r>
              <a:rPr lang="en" sz="1800"/>
              <a:t>With the </a:t>
            </a:r>
            <a:r>
              <a:rPr lang="en" sz="1800" b="1"/>
              <a:t>focus on creativity</a:t>
            </a:r>
            <a:r>
              <a:rPr lang="en" sz="1800"/>
              <a:t>, use prompts that focus on </a:t>
            </a:r>
            <a:r>
              <a:rPr lang="en" sz="1800" b="1"/>
              <a:t>application of concepts </a:t>
            </a:r>
            <a:r>
              <a:rPr lang="en" sz="1800"/>
              <a:t>instead of calculations or lab results.</a:t>
            </a:r>
          </a:p>
          <a:p>
            <a:pPr marL="165100" marR="63500" lvl="0" indent="0" rtl="0">
              <a:lnSpc>
                <a:spcPct val="115000"/>
              </a:lnSpc>
              <a:spcBef>
                <a:spcPts val="0"/>
              </a:spcBef>
              <a:buClr>
                <a:schemeClr val="dk1"/>
              </a:buClr>
              <a:buFont typeface="Arial"/>
              <a:buNone/>
            </a:pPr>
            <a:endParaRPr sz="1400"/>
          </a:p>
          <a:p>
            <a:pPr>
              <a:spcBef>
                <a:spcPts val="0"/>
              </a:spcBef>
              <a:buNone/>
            </a:pPr>
            <a:endParaRPr/>
          </a:p>
        </p:txBody>
      </p:sp>
    </p:spTree>
  </p:cSld>
  <p:clrMapOvr>
    <a:masterClrMapping/>
  </p:clrMapOvr>
  <p:transition xmlns:p14="http://schemas.microsoft.com/office/powerpoint/2010/mai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Freewriting - Grading</a:t>
            </a:r>
          </a:p>
        </p:txBody>
      </p:sp>
      <p:sp>
        <p:nvSpPr>
          <p:cNvPr id="459" name="Shape 45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t>Freewriting does not need to be graded at all, especially if used for discussion. </a:t>
            </a:r>
          </a:p>
          <a:p>
            <a:pPr rtl="0">
              <a:spcBef>
                <a:spcPts val="0"/>
              </a:spcBef>
              <a:buNone/>
            </a:pPr>
            <a:r>
              <a:rPr lang="en" sz="2400"/>
              <a:t>It can be collected and graded, but only grade on completion, not on quality. </a:t>
            </a:r>
          </a:p>
          <a:p>
            <a:pPr>
              <a:spcBef>
                <a:spcPts val="0"/>
              </a:spcBef>
              <a:buNone/>
            </a:pPr>
            <a:r>
              <a:rPr lang="en" sz="2400"/>
              <a:t>The goal is to get the students </a:t>
            </a:r>
            <a:r>
              <a:rPr lang="en" sz="2400" b="1"/>
              <a:t>comfortable with writing </a:t>
            </a:r>
            <a:r>
              <a:rPr lang="en" sz="2400"/>
              <a:t>their thoughts and ideas.</a:t>
            </a:r>
          </a:p>
        </p:txBody>
      </p:sp>
    </p:spTree>
  </p:cSld>
  <p:clrMapOvr>
    <a:masterClrMapping/>
  </p:clrMapOvr>
  <p:transition xmlns:p14="http://schemas.microsoft.com/office/powerpoint/2010/mai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Learning Logs</a:t>
            </a:r>
          </a:p>
        </p:txBody>
      </p:sp>
      <p:sp>
        <p:nvSpPr>
          <p:cNvPr id="465" name="Shape 46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 sz="1800"/>
              <a:t>Learning logs are a broader version of the chemistry lab report. As students carry out experiments, calculations, or observations, assign </a:t>
            </a:r>
            <a:r>
              <a:rPr lang="en" sz="1800" b="1"/>
              <a:t>a paragraph or two </a:t>
            </a:r>
            <a:r>
              <a:rPr lang="en" sz="1800"/>
              <a:t>that will allow them to </a:t>
            </a:r>
            <a:r>
              <a:rPr lang="en" sz="1800" b="1"/>
              <a:t>explain what the experiment means </a:t>
            </a:r>
            <a:r>
              <a:rPr lang="en" sz="1800"/>
              <a:t>or how the observation results can be used in another context. This is the </a:t>
            </a:r>
            <a:r>
              <a:rPr lang="en" sz="1800" b="1"/>
              <a:t>qualitative counterpart </a:t>
            </a:r>
            <a:r>
              <a:rPr lang="en" sz="1800"/>
              <a:t>to the quantitative portion of their study; as such, encourage the students to avoid numbers whenever possible. As they focus on the </a:t>
            </a:r>
            <a:r>
              <a:rPr lang="en" sz="1800" b="1"/>
              <a:t>nature of the concept </a:t>
            </a:r>
            <a:r>
              <a:rPr lang="en" sz="1800"/>
              <a:t>rather than the amount of a substance, they will understand it differently. Learning logs can be graded as a small part of the homework; 10-­‐15% will tend to help the students take them seriously. When grading, focus on the </a:t>
            </a:r>
            <a:r>
              <a:rPr lang="en" sz="1800" b="1"/>
              <a:t>use of key words and appropriate applications</a:t>
            </a:r>
            <a:r>
              <a:rPr lang="en" sz="1800"/>
              <a:t>; do not check for any lower-­‐level concerns (spelling, punctuation, grammar, etc.). </a:t>
            </a:r>
            <a:r>
              <a:rPr lang="en" sz="1800" b="1"/>
              <a:t>Brevity is important</a:t>
            </a:r>
            <a:r>
              <a:rPr lang="en" sz="1800"/>
              <a:t>; restrict them to two paragraphs and half a page.</a:t>
            </a:r>
          </a:p>
          <a:p>
            <a:pPr>
              <a:spcBef>
                <a:spcPts val="0"/>
              </a:spcBef>
              <a:buNone/>
            </a:pPr>
            <a:endParaRPr/>
          </a:p>
        </p:txBody>
      </p:sp>
    </p:spTree>
  </p:cSld>
  <p:clrMapOvr>
    <a:masterClrMapping/>
  </p:clrMapOvr>
  <p:transition xmlns:p14="http://schemas.microsoft.com/office/powerpoint/2010/mai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FF0000"/>
                </a:solidFill>
              </a:rPr>
              <a:t>Summaries and Paraphrases</a:t>
            </a:r>
          </a:p>
        </p:txBody>
      </p:sp>
      <p:sp>
        <p:nvSpPr>
          <p:cNvPr id="471" name="Shape 47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165100" marR="101600" lvl="0" indent="0" rtl="0">
              <a:lnSpc>
                <a:spcPct val="120000"/>
              </a:lnSpc>
              <a:spcBef>
                <a:spcPts val="400"/>
              </a:spcBef>
              <a:buNone/>
            </a:pPr>
            <a:r>
              <a:rPr lang="en" sz="1800"/>
              <a:t>When confronted with a challenging portion of reading material, writing a summary or paraphrase can help students </a:t>
            </a:r>
            <a:r>
              <a:rPr lang="en" sz="1800" b="1"/>
              <a:t>put the concepts in their own language</a:t>
            </a:r>
            <a:r>
              <a:rPr lang="en" sz="1800"/>
              <a:t>, using metaphors and figures of speech that are </a:t>
            </a:r>
            <a:r>
              <a:rPr lang="en" sz="1800" b="1"/>
              <a:t>meaningful and memorable </a:t>
            </a:r>
            <a:r>
              <a:rPr lang="en" sz="1800"/>
              <a:t>to them. A paraphrase is a written assignment of approximately the same length as the original text; a summary is significantly shorter. Summaries are more common and more useful: the process of </a:t>
            </a:r>
            <a:r>
              <a:rPr lang="en" sz="1800" b="1"/>
              <a:t>condensing the material </a:t>
            </a:r>
            <a:r>
              <a:rPr lang="en" sz="1800"/>
              <a:t>also forces students to decide what the concepts mean and how they relate to one another. These should be assigned sparingly. They tend to be tedious to students, and they take more time to grade since the content needs to be monitored. Used properly, though, summaries and paraphrases can be powerful writing tools.</a:t>
            </a:r>
          </a:p>
          <a:p>
            <a:pPr lvl="0" rtl="0">
              <a:spcBef>
                <a:spcPts val="0"/>
              </a:spcBef>
              <a:buNone/>
            </a:pPr>
            <a:endParaRPr/>
          </a:p>
        </p:txBody>
      </p:sp>
    </p:spTree>
  </p:cSld>
  <p:clrMapOvr>
    <a:masterClrMapping/>
  </p:clrMapOvr>
  <p:transition xmlns:p14="http://schemas.microsoft.com/office/powerpoint/2010/mai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Explanations</a:t>
            </a:r>
          </a:p>
        </p:txBody>
      </p:sp>
      <p:sp>
        <p:nvSpPr>
          <p:cNvPr id="477" name="Shape 47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R="63500" lvl="0" rtl="0">
              <a:lnSpc>
                <a:spcPct val="115000"/>
              </a:lnSpc>
              <a:spcBef>
                <a:spcPts val="0"/>
              </a:spcBef>
              <a:buClr>
                <a:schemeClr val="dk1"/>
              </a:buClr>
              <a:buSzPct val="61111"/>
              <a:buFont typeface="Arial"/>
              <a:buNone/>
            </a:pPr>
            <a:r>
              <a:rPr lang="en" sz="1800"/>
              <a:t>Applications of scientific principles are important illustrations, and they are very helpful in showing students how science influences our lives. Explaining a process or application can help cement it in the students’ minds, and accurate written explanations provide some of the best </a:t>
            </a:r>
            <a:r>
              <a:rPr lang="en" sz="1800" b="1"/>
              <a:t>evidence </a:t>
            </a:r>
            <a:r>
              <a:rPr lang="en" sz="1800"/>
              <a:t>we have that our students </a:t>
            </a:r>
            <a:r>
              <a:rPr lang="en" sz="1800" b="1"/>
              <a:t>understand the principles and concepts</a:t>
            </a:r>
            <a:r>
              <a:rPr lang="en" sz="1800"/>
              <a:t>. Written explanations are more deliberate versions of “How does it work” questions in class discussion; ask students to write </a:t>
            </a:r>
            <a:r>
              <a:rPr lang="en" sz="1800" b="1"/>
              <a:t>2-­‐3 paragraph descriptions </a:t>
            </a:r>
            <a:r>
              <a:rPr lang="en" sz="1800"/>
              <a:t>of chemical changes or energy production. Writing will help them follow through the </a:t>
            </a:r>
            <a:r>
              <a:rPr lang="en" sz="1800" b="1"/>
              <a:t>details </a:t>
            </a:r>
            <a:r>
              <a:rPr lang="en" sz="1800"/>
              <a:t>specifically. As with learning logs, </a:t>
            </a:r>
            <a:r>
              <a:rPr lang="en" sz="1800" b="1"/>
              <a:t>grade these as participation</a:t>
            </a:r>
            <a:r>
              <a:rPr lang="en" sz="1800"/>
              <a:t>, if at all. Check for key words, but do not correct lower-­‐ level mistakes.</a:t>
            </a:r>
          </a:p>
          <a:p>
            <a:pPr>
              <a:spcBef>
                <a:spcPts val="0"/>
              </a:spcBef>
              <a:buNone/>
            </a:pPr>
            <a:endParaRPr/>
          </a:p>
        </p:txBody>
      </p:sp>
    </p:spTree>
  </p:cSld>
  <p:clrMapOvr>
    <a:masterClrMapping/>
  </p:clrMapOvr>
  <p:transition xmlns:p14="http://schemas.microsoft.com/office/powerpoint/2010/mai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Definitions</a:t>
            </a:r>
          </a:p>
        </p:txBody>
      </p:sp>
      <p:sp>
        <p:nvSpPr>
          <p:cNvPr id="483" name="Shape 48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R="63500" lvl="0" rtl="0">
              <a:lnSpc>
                <a:spcPct val="115000"/>
              </a:lnSpc>
              <a:spcBef>
                <a:spcPts val="0"/>
              </a:spcBef>
              <a:buClr>
                <a:schemeClr val="dk1"/>
              </a:buClr>
              <a:buSzPct val="61111"/>
              <a:buFont typeface="Arial"/>
              <a:buNone/>
            </a:pPr>
            <a:r>
              <a:rPr lang="en" sz="1800"/>
              <a:t>When encountering a new, difficult concept, building definitions can help students understand the relationship of the principle with others they are more familiar with. The simplest way to have students build definitions is with </a:t>
            </a:r>
            <a:r>
              <a:rPr lang="en" sz="1800" b="1"/>
              <a:t>a two-­‐step process</a:t>
            </a:r>
            <a:r>
              <a:rPr lang="en" sz="1800"/>
              <a:t>: 1) place the item in </a:t>
            </a:r>
            <a:r>
              <a:rPr lang="en" sz="1800" b="1"/>
              <a:t>a category</a:t>
            </a:r>
            <a:r>
              <a:rPr lang="en" sz="1800"/>
              <a:t>; 2) </a:t>
            </a:r>
            <a:r>
              <a:rPr lang="en" sz="1800" b="1"/>
              <a:t>differentiate </a:t>
            </a:r>
            <a:r>
              <a:rPr lang="en" sz="1800"/>
              <a:t>the item from the other things in the category. To take an extremely simple example: A boy is a person (category) who is not a girl (differentiation). It can also be useful to </a:t>
            </a:r>
            <a:r>
              <a:rPr lang="en" sz="1800" b="1"/>
              <a:t>combine terms </a:t>
            </a:r>
            <a:r>
              <a:rPr lang="en" sz="1800"/>
              <a:t>and have students define them as a </a:t>
            </a:r>
            <a:r>
              <a:rPr lang="en" sz="1800" b="1"/>
              <a:t>pair of related concepts</a:t>
            </a:r>
            <a:r>
              <a:rPr lang="en" sz="1800"/>
              <a:t>. Example: What is the relationship between chlorophyll and photosynthesis?</a:t>
            </a:r>
          </a:p>
          <a:p>
            <a:pPr>
              <a:spcBef>
                <a:spcPts val="0"/>
              </a:spcBef>
              <a:buNone/>
            </a:pPr>
            <a:endParaRP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A0002"/>
        </a:solid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143053"/>
            <a:ext cx="8229600" cy="857400"/>
          </a:xfrm>
          <a:prstGeom prst="rect">
            <a:avLst/>
          </a:prstGeom>
          <a:noFill/>
          <a:ln>
            <a:noFill/>
          </a:ln>
        </p:spPr>
        <p:txBody>
          <a:bodyPr lIns="91425" tIns="91425" rIns="91425" bIns="91425" anchor="ctr" anchorCtr="0">
            <a:noAutofit/>
          </a:bodyPr>
          <a:lstStyle/>
          <a:p>
            <a:pPr lvl="0" algn="ctr" rtl="0">
              <a:spcBef>
                <a:spcPts val="0"/>
              </a:spcBef>
              <a:buNone/>
            </a:pPr>
            <a:r>
              <a:rPr lang="en" sz="3000">
                <a:solidFill>
                  <a:srgbClr val="FFFFFF"/>
                </a:solidFill>
              </a:rPr>
              <a:t>Module 1: Conceptualizing Writing</a:t>
            </a:r>
          </a:p>
        </p:txBody>
      </p:sp>
    </p:spTree>
  </p:cSld>
  <p:clrMapOvr>
    <a:masterClrMapping/>
  </p:clrMapOvr>
  <p:transition xmlns:p14="http://schemas.microsoft.com/office/powerpoint/2010/mai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Formal Research Essay</a:t>
            </a:r>
          </a:p>
        </p:txBody>
      </p:sp>
      <p:sp>
        <p:nvSpPr>
          <p:cNvPr id="489" name="Shape 48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marR="76200" lvl="0" indent="-381000" rtl="0">
              <a:lnSpc>
                <a:spcPct val="115000"/>
              </a:lnSpc>
              <a:spcBef>
                <a:spcPts val="0"/>
              </a:spcBef>
              <a:buClr>
                <a:schemeClr val="dk1"/>
              </a:buClr>
              <a:buSzPct val="100000"/>
              <a:buFont typeface="Arial"/>
              <a:buChar char="●"/>
            </a:pPr>
            <a:r>
              <a:rPr lang="en" sz="2400"/>
              <a:t>Two or three times per year, it may be appropriate to assign a longer, more developed essay. </a:t>
            </a:r>
          </a:p>
          <a:p>
            <a:pPr marL="457200" marR="76200" lvl="0" indent="-419100" rtl="0">
              <a:lnSpc>
                <a:spcPct val="115000"/>
              </a:lnSpc>
              <a:spcBef>
                <a:spcPts val="0"/>
              </a:spcBef>
              <a:buClr>
                <a:schemeClr val="dk1"/>
              </a:buClr>
              <a:buSzPct val="125000"/>
              <a:buFont typeface="Arial"/>
              <a:buChar char="●"/>
            </a:pPr>
            <a:r>
              <a:rPr lang="en" sz="2400"/>
              <a:t>Have your students start with a </a:t>
            </a:r>
            <a:r>
              <a:rPr lang="en" sz="2400" b="1"/>
              <a:t>research question </a:t>
            </a:r>
            <a:r>
              <a:rPr lang="en" sz="2400"/>
              <a:t>in the field: </a:t>
            </a:r>
          </a:p>
          <a:p>
            <a:pPr marL="914400" marR="76200" lvl="1" indent="-342900" rtl="0">
              <a:lnSpc>
                <a:spcPct val="115000"/>
              </a:lnSpc>
              <a:spcBef>
                <a:spcPts val="0"/>
              </a:spcBef>
              <a:buClr>
                <a:schemeClr val="dk1"/>
              </a:buClr>
              <a:buSzPct val="100000"/>
              <a:buFont typeface="Courier New"/>
              <a:buChar char="o"/>
            </a:pPr>
            <a:r>
              <a:rPr lang="en" sz="1800"/>
              <a:t>Should Commonwealth of Virginia require every high school student to take physics? </a:t>
            </a:r>
          </a:p>
          <a:p>
            <a:pPr marL="914400" marR="76200" lvl="1" indent="-342900" rtl="0">
              <a:lnSpc>
                <a:spcPct val="115000"/>
              </a:lnSpc>
              <a:spcBef>
                <a:spcPts val="0"/>
              </a:spcBef>
              <a:buClr>
                <a:schemeClr val="dk1"/>
              </a:buClr>
              <a:buSzPct val="100000"/>
              <a:buFont typeface="Courier New"/>
              <a:buChar char="o"/>
            </a:pPr>
            <a:r>
              <a:rPr lang="en" sz="1800"/>
              <a:t>Why was the Tevatron defunded, and should we revisit that decision?</a:t>
            </a:r>
          </a:p>
          <a:p>
            <a:pPr marL="914400" marR="76200" lvl="1" indent="-342900" rtl="0">
              <a:lnSpc>
                <a:spcPct val="115000"/>
              </a:lnSpc>
              <a:spcBef>
                <a:spcPts val="0"/>
              </a:spcBef>
              <a:buClr>
                <a:schemeClr val="dk1"/>
              </a:buClr>
              <a:buSzPct val="100000"/>
              <a:buFont typeface="Courier New"/>
              <a:buChar char="o"/>
            </a:pPr>
            <a:r>
              <a:rPr lang="en" sz="1800"/>
              <a:t>How can Americans be convinced to more consistently choose clean energy? </a:t>
            </a:r>
          </a:p>
        </p:txBody>
      </p:sp>
    </p:spTree>
  </p:cSld>
  <p:clrMapOvr>
    <a:masterClrMapping/>
  </p:clrMapOvr>
  <p:transition xmlns:p14="http://schemas.microsoft.com/office/powerpoint/2010/mai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rtl="0">
              <a:spcBef>
                <a:spcPts val="0"/>
              </a:spcBef>
              <a:buNone/>
            </a:pPr>
            <a:r>
              <a:rPr lang="en" sz="3000"/>
              <a:t>Formal Research Essay </a:t>
            </a:r>
          </a:p>
          <a:p>
            <a:pPr algn="r">
              <a:spcBef>
                <a:spcPts val="0"/>
              </a:spcBef>
              <a:buNone/>
            </a:pPr>
            <a:r>
              <a:rPr lang="en" sz="3000"/>
              <a:t>Research Questions</a:t>
            </a:r>
          </a:p>
        </p:txBody>
      </p:sp>
      <p:sp>
        <p:nvSpPr>
          <p:cNvPr id="495" name="Shape 49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R="76200" lvl="0" rtl="0">
              <a:lnSpc>
                <a:spcPct val="115000"/>
              </a:lnSpc>
              <a:spcBef>
                <a:spcPts val="0"/>
              </a:spcBef>
              <a:buClr>
                <a:schemeClr val="dk1"/>
              </a:buClr>
              <a:buSzPct val="78571"/>
              <a:buFont typeface="Arial"/>
              <a:buNone/>
            </a:pPr>
            <a:r>
              <a:rPr lang="en" sz="1400"/>
              <a:t>The research questions should require </a:t>
            </a:r>
            <a:r>
              <a:rPr lang="en" sz="1400" b="1"/>
              <a:t>investigation into scientific concepts </a:t>
            </a:r>
            <a:r>
              <a:rPr lang="en" sz="1400"/>
              <a:t>that were not fully covered in class, and they should push the students to </a:t>
            </a:r>
            <a:r>
              <a:rPr lang="en" sz="1400" b="1"/>
              <a:t>apply the science to social, cultural, or governmental situations</a:t>
            </a:r>
            <a:r>
              <a:rPr lang="en" sz="1400"/>
              <a:t>. These essays are also opportunities to teach students about </a:t>
            </a:r>
            <a:r>
              <a:rPr lang="en" sz="1400" b="1"/>
              <a:t>trustworthy sources</a:t>
            </a:r>
            <a:r>
              <a:rPr lang="en" sz="1400"/>
              <a:t>; as they find books, articles, and websites, discuss with them how their various sources can be used. Encourage your students to </a:t>
            </a:r>
            <a:r>
              <a:rPr lang="en" sz="1400" b="1"/>
              <a:t>make an argument </a:t>
            </a:r>
            <a:r>
              <a:rPr lang="en" sz="1400"/>
              <a:t>in this essay. As they come to see the place of rhetoric in science, they will understand that it is not simply black and white: there are </a:t>
            </a:r>
            <a:r>
              <a:rPr lang="en" sz="1400" b="1"/>
              <a:t>multiple perspectives that must be negotiated</a:t>
            </a:r>
            <a:r>
              <a:rPr lang="en" sz="1400"/>
              <a:t>, especially in the ways science will be used. These essays need to be graded with more care than the others, but you should still not feel pressure to be grammar police. Focus on the higher-­‐level concerns: accuracy of the scientific information, persuasiveness of the argument, reliability of the sources, etc.</a:t>
            </a:r>
          </a:p>
          <a:p>
            <a:pPr>
              <a:spcBef>
                <a:spcPts val="0"/>
              </a:spcBef>
              <a:buNone/>
            </a:pPr>
            <a:endParaRPr/>
          </a:p>
        </p:txBody>
      </p:sp>
    </p:spTree>
  </p:cSld>
  <p:clrMapOvr>
    <a:masterClrMapping/>
  </p:clrMapOvr>
  <p:transition xmlns:p14="http://schemas.microsoft.com/office/powerpoint/2010/mai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solidFill>
                  <a:srgbClr val="FF0000"/>
                </a:solidFill>
              </a:rPr>
              <a:t>Student Learning Outcomes (SLOs)</a:t>
            </a:r>
          </a:p>
        </p:txBody>
      </p:sp>
      <p:sp>
        <p:nvSpPr>
          <p:cNvPr id="501" name="Shape 50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a:t>Students will be able to:</a:t>
            </a:r>
          </a:p>
          <a:p>
            <a:pPr marL="457200" lvl="0" indent="-342900" rtl="0">
              <a:spcBef>
                <a:spcPts val="0"/>
              </a:spcBef>
              <a:buClr>
                <a:schemeClr val="dk1"/>
              </a:buClr>
              <a:buSzPct val="100000"/>
              <a:buFont typeface="Arial"/>
              <a:buChar char="●"/>
            </a:pPr>
            <a:r>
              <a:rPr lang="en" sz="1800"/>
              <a:t>Clearly state a focused problem, question, or topic appropriate for the purpose of the task</a:t>
            </a:r>
          </a:p>
          <a:p>
            <a:pPr marL="457200" lvl="0" indent="-342900" rtl="0">
              <a:spcBef>
                <a:spcPts val="0"/>
              </a:spcBef>
              <a:buClr>
                <a:schemeClr val="dk1"/>
              </a:buClr>
              <a:buSzPct val="100000"/>
              <a:buFont typeface="Arial"/>
              <a:buChar char="●"/>
            </a:pPr>
            <a:r>
              <a:rPr lang="en" sz="1800"/>
              <a:t>Identify relevant knowledge and credible sources</a:t>
            </a:r>
          </a:p>
          <a:p>
            <a:pPr marL="457200" lvl="0" indent="-342900" rtl="0">
              <a:spcBef>
                <a:spcPts val="0"/>
              </a:spcBef>
              <a:buClr>
                <a:schemeClr val="dk1"/>
              </a:buClr>
              <a:buSzPct val="100000"/>
              <a:buFont typeface="Arial"/>
              <a:buChar char="●"/>
            </a:pPr>
            <a:r>
              <a:rPr lang="en" sz="1800"/>
              <a:t>Synthesize information and multiple viewpoints related to the problem, question, or topic</a:t>
            </a:r>
          </a:p>
          <a:p>
            <a:pPr marL="457200" lvl="0" indent="-342900" rtl="0">
              <a:spcBef>
                <a:spcPts val="0"/>
              </a:spcBef>
              <a:buClr>
                <a:schemeClr val="dk1"/>
              </a:buClr>
              <a:buSzPct val="100000"/>
              <a:buFont typeface="Arial"/>
              <a:buChar char="●"/>
            </a:pPr>
            <a:r>
              <a:rPr lang="en" sz="1800"/>
              <a:t>Apply appropriate research methods or theoretical framework to the problem, question, or topic</a:t>
            </a:r>
          </a:p>
          <a:p>
            <a:pPr marL="457200" lvl="0" indent="-342900" rtl="0">
              <a:spcBef>
                <a:spcPts val="0"/>
              </a:spcBef>
              <a:buClr>
                <a:schemeClr val="dk1"/>
              </a:buClr>
              <a:buSzPct val="100000"/>
              <a:buFont typeface="Arial"/>
              <a:buChar char="●"/>
            </a:pPr>
            <a:r>
              <a:rPr lang="en" sz="1800"/>
              <a:t>Formulate conclusions that are logically tied to inquiry findings and </a:t>
            </a:r>
          </a:p>
          <a:p>
            <a:pPr marL="457200" lvl="0" indent="-342900" rtl="0">
              <a:spcBef>
                <a:spcPts val="0"/>
              </a:spcBef>
              <a:buClr>
                <a:schemeClr val="dk1"/>
              </a:buClr>
              <a:buSzPct val="100000"/>
              <a:buFont typeface="Arial"/>
              <a:buChar char="●"/>
            </a:pPr>
            <a:r>
              <a:rPr lang="en" sz="1800"/>
              <a:t>consider applications, limitations, and implications, and </a:t>
            </a:r>
          </a:p>
          <a:p>
            <a:pPr marL="457200" lvl="0" indent="-342900">
              <a:spcBef>
                <a:spcPts val="0"/>
              </a:spcBef>
              <a:buClr>
                <a:schemeClr val="dk1"/>
              </a:buClr>
              <a:buSzPct val="100000"/>
              <a:buFont typeface="Arial"/>
              <a:buChar char="●"/>
            </a:pPr>
            <a:r>
              <a:rPr lang="en" sz="1800"/>
              <a:t>Reflect on or evaluate what was learned.</a:t>
            </a:r>
          </a:p>
        </p:txBody>
      </p:sp>
    </p:spTree>
  </p:cSld>
  <p:clrMapOvr>
    <a:masterClrMapping/>
  </p:clrMapOvr>
  <p:transition xmlns:p14="http://schemas.microsoft.com/office/powerpoint/2010/mai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Writing Example 1:</a:t>
            </a:r>
          </a:p>
        </p:txBody>
      </p:sp>
      <p:sp>
        <p:nvSpPr>
          <p:cNvPr id="507" name="Shape 507"/>
          <p:cNvSpPr txBox="1">
            <a:spLocks noGrp="1"/>
          </p:cNvSpPr>
          <p:nvPr>
            <p:ph type="body" idx="1"/>
          </p:nvPr>
        </p:nvSpPr>
        <p:spPr>
          <a:xfrm>
            <a:off x="457200" y="1471375"/>
            <a:ext cx="3994500" cy="18960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sz="1100"/>
              <a:t>• Entertainment</a:t>
            </a:r>
          </a:p>
          <a:p>
            <a:pPr lvl="0" rtl="0">
              <a:spcBef>
                <a:spcPts val="0"/>
              </a:spcBef>
              <a:buClr>
                <a:schemeClr val="dk1"/>
              </a:buClr>
              <a:buSzPct val="100000"/>
              <a:buFont typeface="Arial"/>
              <a:buNone/>
            </a:pPr>
            <a:r>
              <a:rPr lang="en" sz="1100"/>
              <a:t>• Generation II ABS</a:t>
            </a:r>
          </a:p>
          <a:p>
            <a:pPr lvl="0" rtl="0">
              <a:spcBef>
                <a:spcPts val="0"/>
              </a:spcBef>
              <a:buNone/>
            </a:pPr>
            <a:r>
              <a:rPr lang="en" sz="1100"/>
              <a:t>• Heads-up monitoring</a:t>
            </a:r>
          </a:p>
          <a:p>
            <a:pPr lvl="0" rtl="0">
              <a:spcBef>
                <a:spcPts val="0"/>
              </a:spcBef>
              <a:buNone/>
            </a:pPr>
            <a:r>
              <a:rPr lang="en" sz="1100"/>
              <a:t>• Night vision</a:t>
            </a:r>
          </a:p>
          <a:p>
            <a:pPr lvl="0" rtl="0">
              <a:spcBef>
                <a:spcPts val="0"/>
              </a:spcBef>
              <a:buNone/>
            </a:pPr>
            <a:r>
              <a:rPr lang="en" sz="1100"/>
              <a:t>• Back-up collision sensor</a:t>
            </a:r>
          </a:p>
          <a:p>
            <a:pPr lvl="0" rtl="0">
              <a:spcBef>
                <a:spcPts val="0"/>
              </a:spcBef>
              <a:buNone/>
            </a:pPr>
            <a:r>
              <a:rPr lang="en" sz="1100"/>
              <a:t>• Navigation</a:t>
            </a:r>
          </a:p>
          <a:p>
            <a:pPr lvl="0" rtl="0">
              <a:spcBef>
                <a:spcPts val="0"/>
              </a:spcBef>
              <a:buNone/>
            </a:pPr>
            <a:r>
              <a:rPr lang="en" sz="1100"/>
              <a:t>• Tire pressure sensing</a:t>
            </a:r>
          </a:p>
          <a:p>
            <a:pPr lvl="0" rtl="0">
              <a:spcBef>
                <a:spcPts val="0"/>
              </a:spcBef>
              <a:buNone/>
            </a:pPr>
            <a:r>
              <a:rPr lang="en" sz="1100"/>
              <a:t>• Spark timing</a:t>
            </a:r>
          </a:p>
          <a:p>
            <a:pPr lvl="0">
              <a:spcBef>
                <a:spcPts val="0"/>
              </a:spcBef>
              <a:buNone/>
            </a:pPr>
            <a:endParaRPr/>
          </a:p>
        </p:txBody>
      </p:sp>
      <p:sp>
        <p:nvSpPr>
          <p:cNvPr id="508" name="Shape 508"/>
          <p:cNvSpPr txBox="1">
            <a:spLocks noGrp="1"/>
          </p:cNvSpPr>
          <p:nvPr>
            <p:ph type="body" idx="2"/>
          </p:nvPr>
        </p:nvSpPr>
        <p:spPr>
          <a:xfrm>
            <a:off x="4692300" y="1471375"/>
            <a:ext cx="3994500" cy="23193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sz="1100"/>
              <a:t>• Holonomic non-holonomic motion</a:t>
            </a:r>
          </a:p>
          <a:p>
            <a:pPr lvl="0" rtl="0">
              <a:spcBef>
                <a:spcPts val="0"/>
              </a:spcBef>
              <a:buClr>
                <a:schemeClr val="dk1"/>
              </a:buClr>
              <a:buSzPct val="100000"/>
              <a:buFont typeface="Arial"/>
              <a:buNone/>
            </a:pPr>
            <a:r>
              <a:rPr lang="en" sz="1100"/>
              <a:t>• Adaptive control</a:t>
            </a:r>
          </a:p>
          <a:p>
            <a:pPr lvl="0" rtl="0">
              <a:spcBef>
                <a:spcPts val="0"/>
              </a:spcBef>
              <a:buClr>
                <a:schemeClr val="dk1"/>
              </a:buClr>
              <a:buSzPct val="100000"/>
              <a:buFont typeface="Arial"/>
              <a:buNone/>
            </a:pPr>
            <a:r>
              <a:rPr lang="en" sz="1100"/>
              <a:t>• Tele-operation</a:t>
            </a:r>
          </a:p>
          <a:p>
            <a:pPr lvl="0" rtl="0">
              <a:spcBef>
                <a:spcPts val="0"/>
              </a:spcBef>
              <a:buClr>
                <a:schemeClr val="dk1"/>
              </a:buClr>
              <a:buSzPct val="100000"/>
              <a:buFont typeface="Arial"/>
              <a:buNone/>
            </a:pPr>
            <a:r>
              <a:rPr lang="en" sz="1100"/>
              <a:t>• Rain-sensing</a:t>
            </a:r>
          </a:p>
          <a:p>
            <a:pPr lvl="0" rtl="0">
              <a:spcBef>
                <a:spcPts val="0"/>
              </a:spcBef>
              <a:buClr>
                <a:schemeClr val="dk1"/>
              </a:buClr>
              <a:buSzPct val="100000"/>
              <a:buFont typeface="Arial"/>
              <a:buNone/>
            </a:pPr>
            <a:r>
              <a:rPr lang="en" sz="1100"/>
              <a:t>• Auto parking</a:t>
            </a:r>
          </a:p>
          <a:p>
            <a:pPr lvl="0" rtl="0">
              <a:spcBef>
                <a:spcPts val="0"/>
              </a:spcBef>
              <a:buClr>
                <a:schemeClr val="dk1"/>
              </a:buClr>
              <a:buSzPct val="100000"/>
              <a:buFont typeface="Arial"/>
              <a:buNone/>
            </a:pPr>
            <a:r>
              <a:rPr lang="en" sz="1100"/>
              <a:t>• Simulators</a:t>
            </a:r>
          </a:p>
          <a:p>
            <a:pPr lvl="0" rtl="0">
              <a:spcBef>
                <a:spcPts val="0"/>
              </a:spcBef>
              <a:buClr>
                <a:schemeClr val="dk1"/>
              </a:buClr>
              <a:buSzPct val="100000"/>
              <a:buFont typeface="Arial"/>
              <a:buNone/>
            </a:pPr>
            <a:r>
              <a:rPr lang="en" sz="1100"/>
              <a:t>• Testing</a:t>
            </a:r>
          </a:p>
          <a:p>
            <a:pPr lvl="0" rtl="0">
              <a:spcBef>
                <a:spcPts val="0"/>
              </a:spcBef>
              <a:buNone/>
            </a:pPr>
            <a:r>
              <a:rPr lang="en" sz="1100"/>
              <a:t>• Active suspension</a:t>
            </a:r>
          </a:p>
          <a:p>
            <a:pPr lvl="0" rtl="0">
              <a:spcBef>
                <a:spcPts val="0"/>
              </a:spcBef>
              <a:buClr>
                <a:schemeClr val="dk1"/>
              </a:buClr>
              <a:buFont typeface="Arial"/>
              <a:buNone/>
            </a:pPr>
            <a:endParaRPr sz="1100"/>
          </a:p>
          <a:p>
            <a:pPr lvl="0">
              <a:spcBef>
                <a:spcPts val="0"/>
              </a:spcBef>
              <a:buClr>
                <a:schemeClr val="dk1"/>
              </a:buClr>
              <a:buFont typeface="Arial"/>
              <a:buNone/>
            </a:pPr>
            <a:endParaRPr/>
          </a:p>
        </p:txBody>
      </p:sp>
      <p:sp>
        <p:nvSpPr>
          <p:cNvPr id="509" name="Shape 509"/>
          <p:cNvSpPr txBox="1"/>
          <p:nvPr/>
        </p:nvSpPr>
        <p:spPr>
          <a:xfrm>
            <a:off x="390000" y="3583925"/>
            <a:ext cx="8364000" cy="991799"/>
          </a:xfrm>
          <a:prstGeom prst="rect">
            <a:avLst/>
          </a:prstGeom>
          <a:noFill/>
          <a:ln>
            <a:noFill/>
          </a:ln>
        </p:spPr>
        <p:txBody>
          <a:bodyPr lIns="91425" tIns="91425" rIns="91425" bIns="91425" anchor="t" anchorCtr="0">
            <a:noAutofit/>
          </a:bodyPr>
          <a:lstStyle/>
          <a:p>
            <a:pPr lvl="0" rtl="0">
              <a:spcBef>
                <a:spcPts val="600"/>
              </a:spcBef>
              <a:buClr>
                <a:schemeClr val="dk1"/>
              </a:buClr>
              <a:buSzPct val="78571"/>
              <a:buFont typeface="Arial"/>
              <a:buNone/>
            </a:pPr>
            <a:r>
              <a:rPr lang="en">
                <a:solidFill>
                  <a:schemeClr val="dk1"/>
                </a:solidFill>
              </a:rPr>
              <a:t>Upload file here or turn it in in paper to professor before the class on Thursday or by 5 pm on Friday in professor's mailbox.</a:t>
            </a:r>
          </a:p>
          <a:p>
            <a:pPr lvl="0" rtl="0">
              <a:spcBef>
                <a:spcPts val="600"/>
              </a:spcBef>
              <a:buClr>
                <a:schemeClr val="dk1"/>
              </a:buClr>
              <a:buSzPct val="78571"/>
              <a:buFont typeface="Arial"/>
              <a:buNone/>
            </a:pPr>
            <a:r>
              <a:rPr lang="en">
                <a:solidFill>
                  <a:schemeClr val="dk1"/>
                </a:solidFill>
              </a:rPr>
              <a:t>Format: one page single space or two pages double space. Please use appropriate referencing for resources that you used.</a:t>
            </a:r>
          </a:p>
          <a:p>
            <a:pPr lvl="0" rtl="0">
              <a:spcBef>
                <a:spcPts val="600"/>
              </a:spcBef>
              <a:buClr>
                <a:schemeClr val="dk1"/>
              </a:buClr>
              <a:buSzPct val="78571"/>
              <a:buFont typeface="Arial"/>
              <a:buNone/>
            </a:pPr>
            <a:r>
              <a:rPr lang="en">
                <a:solidFill>
                  <a:schemeClr val="dk1"/>
                </a:solidFill>
              </a:rPr>
              <a:t>Some links: How the stuff works - Auto</a:t>
            </a:r>
            <a:r>
              <a:rPr lang="en">
                <a:solidFill>
                  <a:schemeClr val="dk1"/>
                </a:solidFill>
                <a:hlinkClick r:id="rId3"/>
              </a:rPr>
              <a:t> </a:t>
            </a:r>
            <a:r>
              <a:rPr lang="en" u="sng">
                <a:solidFill>
                  <a:schemeClr val="hlink"/>
                </a:solidFill>
                <a:hlinkClick r:id="rId3"/>
              </a:rPr>
              <a:t>http://auto.howstuffworks.com/</a:t>
            </a:r>
          </a:p>
          <a:p>
            <a:pPr lvl="0" rtl="0">
              <a:spcBef>
                <a:spcPts val="600"/>
              </a:spcBef>
              <a:buClr>
                <a:schemeClr val="dk1"/>
              </a:buClr>
              <a:buFont typeface="Arial"/>
              <a:buNone/>
            </a:pPr>
            <a:endParaRPr>
              <a:solidFill>
                <a:schemeClr val="dk1"/>
              </a:solidFill>
            </a:endParaRPr>
          </a:p>
          <a:p>
            <a:pPr>
              <a:spcBef>
                <a:spcPts val="0"/>
              </a:spcBef>
              <a:buNone/>
            </a:pPr>
            <a:endParaRPr/>
          </a:p>
        </p:txBody>
      </p:sp>
      <p:sp>
        <p:nvSpPr>
          <p:cNvPr id="510" name="Shape 510"/>
          <p:cNvSpPr txBox="1"/>
          <p:nvPr/>
        </p:nvSpPr>
        <p:spPr>
          <a:xfrm>
            <a:off x="440950" y="1063375"/>
            <a:ext cx="8229600" cy="609599"/>
          </a:xfrm>
          <a:prstGeom prst="rect">
            <a:avLst/>
          </a:prstGeom>
          <a:noFill/>
          <a:ln>
            <a:noFill/>
          </a:ln>
        </p:spPr>
        <p:txBody>
          <a:bodyPr lIns="91425" tIns="91425" rIns="91425" bIns="91425" anchor="t" anchorCtr="0">
            <a:noAutofit/>
          </a:bodyPr>
          <a:lstStyle/>
          <a:p>
            <a:pPr>
              <a:spcBef>
                <a:spcPts val="0"/>
              </a:spcBef>
              <a:buNone/>
            </a:pPr>
            <a:r>
              <a:rPr lang="en">
                <a:solidFill>
                  <a:schemeClr val="dk1"/>
                </a:solidFill>
              </a:rPr>
              <a:t>Choose one of the applications of mechatronics/embedded systems in automotive applications and explain how it works:</a:t>
            </a:r>
          </a:p>
        </p:txBody>
      </p:sp>
    </p:spTree>
  </p:cSld>
  <p:clrMapOvr>
    <a:masterClrMapping/>
  </p:clrMapOvr>
  <p:transition xmlns:p14="http://schemas.microsoft.com/office/powerpoint/2010/mai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Writing Example 1 - Revised:</a:t>
            </a:r>
          </a:p>
        </p:txBody>
      </p:sp>
      <p:sp>
        <p:nvSpPr>
          <p:cNvPr id="516" name="Shape 516"/>
          <p:cNvSpPr txBox="1">
            <a:spLocks noGrp="1"/>
          </p:cNvSpPr>
          <p:nvPr>
            <p:ph type="body" idx="1"/>
          </p:nvPr>
        </p:nvSpPr>
        <p:spPr>
          <a:xfrm>
            <a:off x="457200" y="1928575"/>
            <a:ext cx="3994500" cy="2319300"/>
          </a:xfrm>
          <a:prstGeom prst="rect">
            <a:avLst/>
          </a:prstGeom>
        </p:spPr>
        <p:txBody>
          <a:bodyPr lIns="91425" tIns="91425" rIns="91425" bIns="91425" anchor="t" anchorCtr="0">
            <a:noAutofit/>
          </a:bodyPr>
          <a:lstStyle/>
          <a:p>
            <a:pPr lvl="0" rtl="0">
              <a:spcBef>
                <a:spcPts val="0"/>
              </a:spcBef>
              <a:buNone/>
            </a:pPr>
            <a:r>
              <a:rPr lang="en" sz="1800"/>
              <a:t>• Entertainment</a:t>
            </a:r>
          </a:p>
          <a:p>
            <a:pPr lvl="0" rtl="0">
              <a:spcBef>
                <a:spcPts val="0"/>
              </a:spcBef>
              <a:buNone/>
            </a:pPr>
            <a:r>
              <a:rPr lang="en" sz="1800"/>
              <a:t>• Generation II ABS</a:t>
            </a:r>
          </a:p>
          <a:p>
            <a:pPr lvl="0" rtl="0">
              <a:spcBef>
                <a:spcPts val="0"/>
              </a:spcBef>
              <a:buNone/>
            </a:pPr>
            <a:r>
              <a:rPr lang="en" sz="1800"/>
              <a:t>• Heads-up monitoring</a:t>
            </a:r>
          </a:p>
          <a:p>
            <a:pPr lvl="0" rtl="0">
              <a:spcBef>
                <a:spcPts val="0"/>
              </a:spcBef>
              <a:buNone/>
            </a:pPr>
            <a:r>
              <a:rPr lang="en" sz="1800"/>
              <a:t>• Night vision</a:t>
            </a:r>
          </a:p>
          <a:p>
            <a:pPr lvl="0" rtl="0">
              <a:spcBef>
                <a:spcPts val="0"/>
              </a:spcBef>
              <a:buNone/>
            </a:pPr>
            <a:r>
              <a:rPr lang="en" sz="1800"/>
              <a:t>• Back-up collision sensor</a:t>
            </a:r>
          </a:p>
          <a:p>
            <a:pPr lvl="0" rtl="0">
              <a:spcBef>
                <a:spcPts val="0"/>
              </a:spcBef>
              <a:buNone/>
            </a:pPr>
            <a:r>
              <a:rPr lang="en" sz="1800"/>
              <a:t>• Navigation</a:t>
            </a:r>
          </a:p>
          <a:p>
            <a:pPr lvl="0" rtl="0">
              <a:spcBef>
                <a:spcPts val="0"/>
              </a:spcBef>
              <a:buNone/>
            </a:pPr>
            <a:r>
              <a:rPr lang="en" sz="1800"/>
              <a:t>• Tire pressure sensing</a:t>
            </a:r>
          </a:p>
          <a:p>
            <a:pPr lvl="0" rtl="0">
              <a:spcBef>
                <a:spcPts val="0"/>
              </a:spcBef>
              <a:buNone/>
            </a:pPr>
            <a:r>
              <a:rPr lang="en" sz="1800"/>
              <a:t>• Spark timing</a:t>
            </a:r>
          </a:p>
          <a:p>
            <a:pPr lvl="0" rtl="0">
              <a:spcBef>
                <a:spcPts val="0"/>
              </a:spcBef>
              <a:buNone/>
            </a:pPr>
            <a:endParaRPr sz="1800"/>
          </a:p>
        </p:txBody>
      </p:sp>
      <p:sp>
        <p:nvSpPr>
          <p:cNvPr id="517" name="Shape 517"/>
          <p:cNvSpPr txBox="1">
            <a:spLocks noGrp="1"/>
          </p:cNvSpPr>
          <p:nvPr>
            <p:ph type="body" idx="2"/>
          </p:nvPr>
        </p:nvSpPr>
        <p:spPr>
          <a:xfrm>
            <a:off x="4692300" y="1928575"/>
            <a:ext cx="3994500" cy="2319300"/>
          </a:xfrm>
          <a:prstGeom prst="rect">
            <a:avLst/>
          </a:prstGeom>
        </p:spPr>
        <p:txBody>
          <a:bodyPr lIns="91425" tIns="91425" rIns="91425" bIns="91425" anchor="t" anchorCtr="0">
            <a:noAutofit/>
          </a:bodyPr>
          <a:lstStyle/>
          <a:p>
            <a:pPr lvl="0" rtl="0">
              <a:spcBef>
                <a:spcPts val="0"/>
              </a:spcBef>
              <a:buNone/>
            </a:pPr>
            <a:r>
              <a:rPr lang="en" sz="1800"/>
              <a:t>• Holonomic non-holonomic motion</a:t>
            </a:r>
          </a:p>
          <a:p>
            <a:pPr lvl="0" rtl="0">
              <a:spcBef>
                <a:spcPts val="0"/>
              </a:spcBef>
              <a:buNone/>
            </a:pPr>
            <a:r>
              <a:rPr lang="en" sz="1800"/>
              <a:t>• Adaptive control</a:t>
            </a:r>
          </a:p>
          <a:p>
            <a:pPr lvl="0" rtl="0">
              <a:spcBef>
                <a:spcPts val="0"/>
              </a:spcBef>
              <a:buNone/>
            </a:pPr>
            <a:r>
              <a:rPr lang="en" sz="1800"/>
              <a:t>• Tele-operation</a:t>
            </a:r>
          </a:p>
          <a:p>
            <a:pPr lvl="0" rtl="0">
              <a:spcBef>
                <a:spcPts val="0"/>
              </a:spcBef>
              <a:buNone/>
            </a:pPr>
            <a:r>
              <a:rPr lang="en" sz="1800"/>
              <a:t>• Rain-sensing</a:t>
            </a:r>
          </a:p>
          <a:p>
            <a:pPr lvl="0" rtl="0">
              <a:spcBef>
                <a:spcPts val="0"/>
              </a:spcBef>
              <a:buNone/>
            </a:pPr>
            <a:r>
              <a:rPr lang="en" sz="1800"/>
              <a:t>• Auto parking</a:t>
            </a:r>
          </a:p>
          <a:p>
            <a:pPr lvl="0" rtl="0">
              <a:spcBef>
                <a:spcPts val="0"/>
              </a:spcBef>
              <a:buNone/>
            </a:pPr>
            <a:r>
              <a:rPr lang="en" sz="1800"/>
              <a:t>• Simulators</a:t>
            </a:r>
          </a:p>
          <a:p>
            <a:pPr lvl="0" rtl="0">
              <a:spcBef>
                <a:spcPts val="0"/>
              </a:spcBef>
              <a:buNone/>
            </a:pPr>
            <a:r>
              <a:rPr lang="en" sz="1800"/>
              <a:t>• Testing</a:t>
            </a:r>
          </a:p>
          <a:p>
            <a:pPr lvl="0" rtl="0">
              <a:spcBef>
                <a:spcPts val="0"/>
              </a:spcBef>
              <a:buNone/>
            </a:pPr>
            <a:r>
              <a:rPr lang="en" sz="1800"/>
              <a:t>• Active suspension</a:t>
            </a:r>
          </a:p>
          <a:p>
            <a:pPr lvl="0" rtl="0">
              <a:spcBef>
                <a:spcPts val="0"/>
              </a:spcBef>
              <a:buNone/>
            </a:pPr>
            <a:endParaRPr sz="1800"/>
          </a:p>
          <a:p>
            <a:pPr lvl="0" rtl="0">
              <a:spcBef>
                <a:spcPts val="0"/>
              </a:spcBef>
              <a:buNone/>
            </a:pPr>
            <a:endParaRPr sz="1800"/>
          </a:p>
        </p:txBody>
      </p:sp>
      <p:sp>
        <p:nvSpPr>
          <p:cNvPr id="518" name="Shape 518"/>
          <p:cNvSpPr txBox="1"/>
          <p:nvPr/>
        </p:nvSpPr>
        <p:spPr>
          <a:xfrm>
            <a:off x="457200" y="1290150"/>
            <a:ext cx="8229600" cy="609599"/>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dk1"/>
                </a:solidFill>
              </a:rPr>
              <a:t>Choose one of the applications of mechatronics/embedded systems in automotive applications and explain how it works:</a:t>
            </a:r>
          </a:p>
        </p:txBody>
      </p:sp>
    </p:spTree>
  </p:cSld>
  <p:clrMapOvr>
    <a:masterClrMapping/>
  </p:clrMapOvr>
  <p:transition xmlns:p14="http://schemas.microsoft.com/office/powerpoint/2010/mai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Writing Example 1 - Revised:</a:t>
            </a:r>
          </a:p>
        </p:txBody>
      </p:sp>
      <p:sp>
        <p:nvSpPr>
          <p:cNvPr id="524" name="Shape 52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a:t>Upload file here or turn it in in paper to professor before the class on Thursday.</a:t>
            </a:r>
          </a:p>
          <a:p>
            <a:pPr lvl="0" rtl="0">
              <a:spcBef>
                <a:spcPts val="0"/>
              </a:spcBef>
              <a:buClr>
                <a:schemeClr val="dk1"/>
              </a:buClr>
              <a:buSzPct val="61111"/>
              <a:buFont typeface="Arial"/>
              <a:buNone/>
            </a:pPr>
            <a:r>
              <a:rPr lang="en" sz="1800"/>
              <a:t>Format: one page single space or two pages double space. Please use appropriate referencing for resources that you used.</a:t>
            </a:r>
          </a:p>
          <a:p>
            <a:pPr lvl="0" rtl="0">
              <a:spcBef>
                <a:spcPts val="0"/>
              </a:spcBef>
              <a:buClr>
                <a:schemeClr val="dk1"/>
              </a:buClr>
              <a:buSzPct val="61111"/>
              <a:buFont typeface="Arial"/>
              <a:buNone/>
            </a:pPr>
            <a:r>
              <a:rPr lang="en" sz="1800"/>
              <a:t>·       APA Referencing style:</a:t>
            </a:r>
            <a:r>
              <a:rPr lang="en" sz="1800">
                <a:hlinkClick r:id="rId3"/>
              </a:rPr>
              <a:t> </a:t>
            </a:r>
            <a:r>
              <a:rPr lang="en" sz="1100" u="sng">
                <a:solidFill>
                  <a:schemeClr val="hlink"/>
                </a:solidFill>
                <a:hlinkClick r:id="rId3"/>
              </a:rPr>
              <a:t>https://owl.english.purdue.edu/owl/resource/560/01/</a:t>
            </a:r>
          </a:p>
          <a:p>
            <a:pPr lvl="0" rtl="0">
              <a:spcBef>
                <a:spcPts val="0"/>
              </a:spcBef>
              <a:buClr>
                <a:schemeClr val="dk1"/>
              </a:buClr>
              <a:buSzPct val="61111"/>
              <a:buFont typeface="Arial"/>
              <a:buNone/>
            </a:pPr>
            <a:r>
              <a:rPr lang="en" sz="1800"/>
              <a:t>·       EndNote software:</a:t>
            </a:r>
            <a:r>
              <a:rPr lang="en" sz="1800" u="sng">
                <a:solidFill>
                  <a:schemeClr val="hlink"/>
                </a:solidFill>
                <a:hlinkClick r:id="rId4"/>
              </a:rPr>
              <a:t> </a:t>
            </a:r>
            <a:r>
              <a:rPr lang="en" sz="1100" u="sng">
                <a:solidFill>
                  <a:schemeClr val="hlink"/>
                </a:solidFill>
                <a:hlinkClick r:id="rId4"/>
              </a:rPr>
              <a:t>http://www.lib.odu.edu/genedinfolit/6citing/endnote.html</a:t>
            </a:r>
          </a:p>
          <a:p>
            <a:pPr lvl="0" rtl="0">
              <a:spcBef>
                <a:spcPts val="0"/>
              </a:spcBef>
              <a:buClr>
                <a:schemeClr val="dk1"/>
              </a:buClr>
              <a:buSzPct val="61111"/>
              <a:buFont typeface="Arial"/>
              <a:buNone/>
            </a:pPr>
            <a:r>
              <a:rPr lang="en" sz="1800"/>
              <a:t>·      </a:t>
            </a:r>
            <a:r>
              <a:rPr lang="en" sz="1800">
                <a:hlinkClick r:id="rId5"/>
              </a:rPr>
              <a:t> </a:t>
            </a:r>
            <a:r>
              <a:rPr lang="en" sz="1100" u="sng">
                <a:solidFill>
                  <a:schemeClr val="hlink"/>
                </a:solidFill>
                <a:hlinkClick r:id="rId5"/>
              </a:rPr>
              <a:t>http://www.odu.edu/ts/software-services/endnote</a:t>
            </a:r>
          </a:p>
          <a:p>
            <a:pPr lvl="0" rtl="0">
              <a:spcBef>
                <a:spcPts val="0"/>
              </a:spcBef>
              <a:buClr>
                <a:schemeClr val="dk1"/>
              </a:buClr>
              <a:buSzPct val="61111"/>
              <a:buFont typeface="Arial"/>
              <a:buNone/>
            </a:pPr>
            <a:r>
              <a:rPr lang="en" sz="1800"/>
              <a:t>·       Install EndNote:</a:t>
            </a:r>
            <a:r>
              <a:rPr lang="en" sz="1800">
                <a:hlinkClick r:id="rId6"/>
              </a:rPr>
              <a:t> </a:t>
            </a:r>
            <a:r>
              <a:rPr lang="en" sz="1100" u="sng">
                <a:solidFill>
                  <a:schemeClr val="hlink"/>
                </a:solidFill>
                <a:hlinkClick r:id="rId6"/>
              </a:rPr>
              <a:t>http://guides.lib.odu.edu/installendnote</a:t>
            </a:r>
          </a:p>
          <a:p>
            <a:pPr lvl="0" rtl="0">
              <a:spcBef>
                <a:spcPts val="0"/>
              </a:spcBef>
              <a:buClr>
                <a:schemeClr val="dk1"/>
              </a:buClr>
              <a:buSzPct val="61111"/>
              <a:buFont typeface="Arial"/>
              <a:buNone/>
            </a:pPr>
            <a:r>
              <a:rPr lang="en" sz="1800"/>
              <a:t>·       References - sample paper attached (APA citations).</a:t>
            </a:r>
          </a:p>
          <a:p>
            <a:pPr lvl="0" rtl="0">
              <a:spcBef>
                <a:spcPts val="0"/>
              </a:spcBef>
              <a:buClr>
                <a:schemeClr val="dk1"/>
              </a:buClr>
              <a:buSzPct val="61111"/>
              <a:buFont typeface="Arial"/>
              <a:buNone/>
            </a:pPr>
            <a:r>
              <a:rPr lang="en" sz="1800"/>
              <a:t>·       </a:t>
            </a:r>
            <a:r>
              <a:rPr lang="en" sz="1800">
                <a:latin typeface="Courier New"/>
                <a:ea typeface="Courier New"/>
                <a:cs typeface="Courier New"/>
                <a:sym typeface="Courier New"/>
              </a:rPr>
              <a:t>o   </a:t>
            </a:r>
            <a:r>
              <a:rPr lang="en" sz="1800"/>
              <a:t>How the stuff works - Auto</a:t>
            </a:r>
            <a:r>
              <a:rPr lang="en" sz="1800">
                <a:hlinkClick r:id="rId7"/>
              </a:rPr>
              <a:t> </a:t>
            </a:r>
            <a:r>
              <a:rPr lang="en" sz="1800" u="sng">
                <a:solidFill>
                  <a:schemeClr val="hlink"/>
                </a:solidFill>
                <a:hlinkClick r:id="rId7"/>
              </a:rPr>
              <a:t>http://auto.howstuffworks.com/</a:t>
            </a:r>
          </a:p>
          <a:p>
            <a:pPr marL="457200" lvl="0" indent="0" rtl="0">
              <a:spcBef>
                <a:spcPts val="0"/>
              </a:spcBef>
              <a:buClr>
                <a:schemeClr val="dk1"/>
              </a:buClr>
              <a:buSzPct val="61111"/>
              <a:buFont typeface="Arial"/>
              <a:buNone/>
            </a:pPr>
            <a:r>
              <a:rPr lang="en" sz="1800">
                <a:latin typeface="Courier New"/>
                <a:ea typeface="Courier New"/>
                <a:cs typeface="Courier New"/>
                <a:sym typeface="Courier New"/>
              </a:rPr>
              <a:t>o   </a:t>
            </a:r>
            <a:r>
              <a:rPr lang="en" sz="1800"/>
              <a:t>Continental Automotive</a:t>
            </a:r>
            <a:r>
              <a:rPr lang="en" sz="1800" u="sng">
                <a:solidFill>
                  <a:schemeClr val="hlink"/>
                </a:solidFill>
                <a:hlinkClick r:id="rId8"/>
              </a:rPr>
              <a:t> </a:t>
            </a:r>
            <a:r>
              <a:rPr lang="en" sz="1000" u="sng">
                <a:solidFill>
                  <a:schemeClr val="hlink"/>
                </a:solidFill>
                <a:hlinkClick r:id="rId8"/>
              </a:rPr>
              <a:t>http://www.conti-online.com/www/download/automotive_de_en/general/download/daten_fakten_pt_en.pdf</a:t>
            </a:r>
          </a:p>
          <a:p>
            <a:pPr marL="457200" lvl="0" indent="0" rtl="0">
              <a:spcBef>
                <a:spcPts val="0"/>
              </a:spcBef>
              <a:buClr>
                <a:schemeClr val="dk1"/>
              </a:buClr>
              <a:buFont typeface="Arial"/>
              <a:buNone/>
            </a:pPr>
            <a:endParaRPr sz="1800"/>
          </a:p>
          <a:p>
            <a:pPr lvl="0" rtl="0">
              <a:spcBef>
                <a:spcPts val="0"/>
              </a:spcBef>
              <a:buClr>
                <a:schemeClr val="dk1"/>
              </a:buClr>
              <a:buFont typeface="Arial"/>
              <a:buNone/>
            </a:pPr>
            <a:endParaRPr sz="1800"/>
          </a:p>
          <a:p>
            <a:pPr>
              <a:spcBef>
                <a:spcPts val="0"/>
              </a:spcBef>
              <a:buNone/>
            </a:pPr>
            <a:endParaRPr sz="1800"/>
          </a:p>
        </p:txBody>
      </p:sp>
    </p:spTree>
  </p:cSld>
  <p:clrMapOvr>
    <a:masterClrMapping/>
  </p:clrMapOvr>
  <p:transition xmlns:p14="http://schemas.microsoft.com/office/powerpoint/2010/mai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Imagining a New Genre</a:t>
            </a:r>
          </a:p>
        </p:txBody>
      </p:sp>
      <p:pic>
        <p:nvPicPr>
          <p:cNvPr id="530" name="Shape 530"/>
          <p:cNvPicPr preferRelativeResize="0"/>
          <p:nvPr/>
        </p:nvPicPr>
        <p:blipFill>
          <a:blip r:embed="rId3">
            <a:alphaModFix/>
          </a:blip>
          <a:stretch>
            <a:fillRect/>
          </a:stretch>
        </p:blipFill>
        <p:spPr>
          <a:xfrm>
            <a:off x="1471400" y="1200150"/>
            <a:ext cx="5976625" cy="3647624"/>
          </a:xfrm>
          <a:prstGeom prst="rect">
            <a:avLst/>
          </a:prstGeom>
          <a:noFill/>
          <a:ln>
            <a:noFill/>
          </a:ln>
        </p:spPr>
      </p:pic>
    </p:spTree>
  </p:cSld>
  <p:clrMapOvr>
    <a:masterClrMapping/>
  </p:clrMapOvr>
  <p:transition xmlns:p14="http://schemas.microsoft.com/office/powerpoint/2010/mai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Final Reflection</a:t>
            </a:r>
          </a:p>
        </p:txBody>
      </p:sp>
      <p:sp>
        <p:nvSpPr>
          <p:cNvPr id="536" name="Shape 53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What makes for a good writing assignment?</a:t>
            </a:r>
          </a:p>
          <a:p>
            <a:pPr marL="457200" lvl="0" indent="-419100" rtl="0">
              <a:spcBef>
                <a:spcPts val="0"/>
              </a:spcBef>
              <a:buClr>
                <a:schemeClr val="dk1"/>
              </a:buClr>
              <a:buSzPct val="100000"/>
              <a:buFont typeface="Arial"/>
              <a:buChar char="●"/>
            </a:pPr>
            <a:r>
              <a:rPr lang="en"/>
              <a:t>How can we communicate expectations to students in a clear way?</a:t>
            </a:r>
          </a:p>
          <a:p>
            <a:pPr marL="457200" lvl="0" indent="-419100" rtl="0">
              <a:spcBef>
                <a:spcPts val="0"/>
              </a:spcBef>
              <a:buClr>
                <a:schemeClr val="dk1"/>
              </a:buClr>
              <a:buSzPct val="100000"/>
              <a:buFont typeface="Arial"/>
              <a:buChar char="●"/>
            </a:pPr>
            <a:r>
              <a:rPr lang="en"/>
              <a:t>What activities can be done to contribute to the completion of a successful writing project?</a:t>
            </a:r>
          </a:p>
          <a:p>
            <a:pPr marL="457200" lvl="0" indent="-419100">
              <a:spcBef>
                <a:spcPts val="0"/>
              </a:spcBef>
              <a:buClr>
                <a:schemeClr val="dk1"/>
              </a:buClr>
              <a:buSzPct val="100000"/>
              <a:buFont typeface="Arial"/>
              <a:buChar char="●"/>
            </a:pPr>
            <a:r>
              <a:rPr lang="en"/>
              <a:t>How do we differ by discipline?</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Concept Building: Visualizations</a:t>
            </a:r>
          </a:p>
        </p:txBody>
      </p:sp>
      <p:sp>
        <p:nvSpPr>
          <p:cNvPr id="74" name="Shape 74"/>
          <p:cNvSpPr txBox="1">
            <a:spLocks noGrp="1"/>
          </p:cNvSpPr>
          <p:nvPr>
            <p:ph type="body" idx="1"/>
          </p:nvPr>
        </p:nvSpPr>
        <p:spPr>
          <a:xfrm>
            <a:off x="457200" y="1200150"/>
            <a:ext cx="8147400" cy="3725699"/>
          </a:xfrm>
          <a:prstGeom prst="rect">
            <a:avLst/>
          </a:prstGeom>
        </p:spPr>
        <p:txBody>
          <a:bodyPr lIns="91425" tIns="91425" rIns="91425" bIns="91425" anchor="t" anchorCtr="0">
            <a:noAutofit/>
          </a:bodyPr>
          <a:lstStyle/>
          <a:p>
            <a:pPr rtl="0">
              <a:lnSpc>
                <a:spcPct val="150000"/>
              </a:lnSpc>
              <a:spcBef>
                <a:spcPts val="0"/>
              </a:spcBef>
              <a:buNone/>
            </a:pPr>
            <a:r>
              <a:rPr lang="en" sz="2600"/>
              <a:t>Map, model, and/or visualize the process of: </a:t>
            </a:r>
          </a:p>
          <a:p>
            <a:pPr lvl="0" algn="ctr" rtl="0">
              <a:lnSpc>
                <a:spcPct val="150000"/>
              </a:lnSpc>
              <a:spcBef>
                <a:spcPts val="0"/>
              </a:spcBef>
              <a:buNone/>
            </a:pPr>
            <a:r>
              <a:rPr lang="en" sz="3600" b="1"/>
              <a:t>Workplace Writing</a:t>
            </a:r>
          </a:p>
          <a:p>
            <a:pPr rtl="0">
              <a:spcBef>
                <a:spcPts val="0"/>
              </a:spcBef>
              <a:buNone/>
            </a:pPr>
            <a:endParaRPr sz="2600"/>
          </a:p>
          <a:p>
            <a:pPr rtl="0">
              <a:spcBef>
                <a:spcPts val="0"/>
              </a:spcBef>
              <a:buNone/>
            </a:pPr>
            <a:endParaRPr sz="2600"/>
          </a:p>
          <a:p>
            <a:pPr rtl="0">
              <a:spcBef>
                <a:spcPts val="0"/>
              </a:spcBef>
              <a:buNone/>
            </a:pPr>
            <a:r>
              <a:rPr lang="en" sz="2600" i="1"/>
              <a:t>Think perhaps in terms of genre, purpose, technology, audience, formatting, and relationships. </a:t>
            </a:r>
          </a:p>
          <a:p>
            <a:pPr rtl="0">
              <a:spcBef>
                <a:spcPts val="0"/>
              </a:spcBef>
              <a:buNone/>
            </a:pPr>
            <a:endParaRPr sz="2600"/>
          </a:p>
          <a:p>
            <a:pPr lvl="0">
              <a:spcBef>
                <a:spcPts val="0"/>
              </a:spcBef>
              <a:buNone/>
            </a:pPr>
            <a:endParaRPr sz="2600"/>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Concept Building: Visualizations</a:t>
            </a:r>
          </a:p>
        </p:txBody>
      </p:sp>
      <p:sp>
        <p:nvSpPr>
          <p:cNvPr id="80" name="Shape 80"/>
          <p:cNvSpPr txBox="1">
            <a:spLocks noGrp="1"/>
          </p:cNvSpPr>
          <p:nvPr>
            <p:ph type="body" idx="1"/>
          </p:nvPr>
        </p:nvSpPr>
        <p:spPr>
          <a:xfrm>
            <a:off x="457200" y="1200150"/>
            <a:ext cx="8147400" cy="3725699"/>
          </a:xfrm>
          <a:prstGeom prst="rect">
            <a:avLst/>
          </a:prstGeom>
        </p:spPr>
        <p:txBody>
          <a:bodyPr lIns="91425" tIns="91425" rIns="91425" bIns="91425" anchor="t" anchorCtr="0">
            <a:noAutofit/>
          </a:bodyPr>
          <a:lstStyle/>
          <a:p>
            <a:pPr lvl="0" rtl="0">
              <a:lnSpc>
                <a:spcPct val="150000"/>
              </a:lnSpc>
              <a:spcBef>
                <a:spcPts val="0"/>
              </a:spcBef>
              <a:buNone/>
            </a:pPr>
            <a:r>
              <a:rPr lang="en" sz="2600"/>
              <a:t>Map, model, and/or visualize the process of: </a:t>
            </a:r>
          </a:p>
          <a:p>
            <a:pPr lvl="0" algn="ctr" rtl="0">
              <a:lnSpc>
                <a:spcPct val="150000"/>
              </a:lnSpc>
              <a:spcBef>
                <a:spcPts val="0"/>
              </a:spcBef>
              <a:buNone/>
            </a:pPr>
            <a:r>
              <a:rPr lang="en" sz="3600" b="1"/>
              <a:t>Writing in Your Classroom</a:t>
            </a:r>
          </a:p>
          <a:p>
            <a:pPr lvl="0" rtl="0">
              <a:spcBef>
                <a:spcPts val="0"/>
              </a:spcBef>
              <a:buNone/>
            </a:pPr>
            <a:endParaRPr sz="2600"/>
          </a:p>
          <a:p>
            <a:pPr lvl="0" rtl="0">
              <a:spcBef>
                <a:spcPts val="0"/>
              </a:spcBef>
              <a:buNone/>
            </a:pPr>
            <a:endParaRPr sz="2600"/>
          </a:p>
          <a:p>
            <a:pPr lvl="0" rtl="0">
              <a:spcBef>
                <a:spcPts val="0"/>
              </a:spcBef>
              <a:buNone/>
            </a:pPr>
            <a:r>
              <a:rPr lang="en" sz="2600" i="1"/>
              <a:t>Think perhaps in terms of assignments, objectives, projects, and outcomes. </a:t>
            </a:r>
          </a:p>
          <a:p>
            <a:pPr lvl="0" rtl="0">
              <a:spcBef>
                <a:spcPts val="0"/>
              </a:spcBef>
              <a:buNone/>
            </a:pPr>
            <a:endParaRPr sz="2600"/>
          </a:p>
          <a:p>
            <a:pPr lvl="0" rtl="0">
              <a:spcBef>
                <a:spcPts val="0"/>
              </a:spcBef>
              <a:buNone/>
            </a:pPr>
            <a:endParaRPr sz="2600"/>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3739</Words>
  <Application>Microsoft Macintosh PowerPoint</Application>
  <PresentationFormat>On-screen Show (16:9)</PresentationFormat>
  <Paragraphs>387</Paragraphs>
  <Slides>77</Slides>
  <Notes>77</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swiss</vt:lpstr>
      <vt:lpstr>Improving Student Writing in the STEM Disciplines</vt:lpstr>
      <vt:lpstr>Website</vt:lpstr>
      <vt:lpstr>Upload to Google Drive Folder</vt:lpstr>
      <vt:lpstr>Student Learning Outcomes (QEP)</vt:lpstr>
      <vt:lpstr>Questions Explored Today</vt:lpstr>
      <vt:lpstr>Workshop Modules</vt:lpstr>
      <vt:lpstr>Module 1: Conceptualizing Writing</vt:lpstr>
      <vt:lpstr>Concept Building: Visualizations</vt:lpstr>
      <vt:lpstr>Concept Building: Visualizations</vt:lpstr>
      <vt:lpstr>Three Views of Communication</vt:lpstr>
      <vt:lpstr>Three Views of Communication</vt:lpstr>
      <vt:lpstr>Visualizing: Transmission</vt:lpstr>
      <vt:lpstr>Visualizing: Translation/Articulation</vt:lpstr>
      <vt:lpstr>Next Level: Metaphors </vt:lpstr>
      <vt:lpstr>Metaphors of Argumentation</vt:lpstr>
      <vt:lpstr>Module 1 Activity</vt:lpstr>
      <vt:lpstr>Example</vt:lpstr>
      <vt:lpstr>Module 2: Genres and Scaffolding</vt:lpstr>
      <vt:lpstr>Module 2: Scaffolding &amp; Genre</vt:lpstr>
      <vt:lpstr>Terministic Screens</vt:lpstr>
      <vt:lpstr>Writing to Learn</vt:lpstr>
      <vt:lpstr>Scaffolding</vt:lpstr>
      <vt:lpstr>Genre</vt:lpstr>
      <vt:lpstr>Disciplinary Genres</vt:lpstr>
      <vt:lpstr>Module 2 Exercise Part 1</vt:lpstr>
      <vt:lpstr>Module 2 Exercise Part 2</vt:lpstr>
      <vt:lpstr>Module 2 Exercise part 1</vt:lpstr>
      <vt:lpstr>Module 2 Exercise part 2</vt:lpstr>
      <vt:lpstr>Module 2 Exercise Reflection</vt:lpstr>
      <vt:lpstr>Module 2: Summation</vt:lpstr>
      <vt:lpstr>Module 3: Setting the Stage for Collaborative Writing Assignments</vt:lpstr>
      <vt:lpstr>Setting the stage for collaborative writing </vt:lpstr>
      <vt:lpstr>Benefits of Collaboration </vt:lpstr>
      <vt:lpstr>Collaborative Learning Poll </vt:lpstr>
      <vt:lpstr>Your Thoughts </vt:lpstr>
      <vt:lpstr>Possible Outcomes </vt:lpstr>
      <vt:lpstr>Need for procedural scaffolds </vt:lpstr>
      <vt:lpstr>Scaffolding? What do I mean? </vt:lpstr>
      <vt:lpstr>Scaffolding the collaborative writing process </vt:lpstr>
      <vt:lpstr>Some strategies to enhance learning </vt:lpstr>
      <vt:lpstr>Clarify expectations and model the process activity</vt:lpstr>
      <vt:lpstr>Some Elements of Scaffolding </vt:lpstr>
      <vt:lpstr>Clarify Course Expectations and Model the Process </vt:lpstr>
      <vt:lpstr>Procedural Scaffolds: Model the Process </vt:lpstr>
      <vt:lpstr>Assessment</vt:lpstr>
      <vt:lpstr>Developing Collaborative Writing Skills </vt:lpstr>
      <vt:lpstr>PowerPoint Presentation</vt:lpstr>
      <vt:lpstr>Developing Collaborative Skills </vt:lpstr>
      <vt:lpstr>Metacognitive Scaffolds </vt:lpstr>
      <vt:lpstr>Types of Scaffolds </vt:lpstr>
      <vt:lpstr>Final Reflection </vt:lpstr>
      <vt:lpstr>Module 4: Peer Review</vt:lpstr>
      <vt:lpstr>Module 4: Peer Review Goals</vt:lpstr>
      <vt:lpstr>Good Peer Review</vt:lpstr>
      <vt:lpstr>Feedback Styles</vt:lpstr>
      <vt:lpstr>Feedback Techniques</vt:lpstr>
      <vt:lpstr>Practicing Feedback</vt:lpstr>
      <vt:lpstr>Adding to the Prompt</vt:lpstr>
      <vt:lpstr>Prompt Feedback</vt:lpstr>
      <vt:lpstr>Peer Review Prompts</vt:lpstr>
      <vt:lpstr>Module 5: Assignment Techniques</vt:lpstr>
      <vt:lpstr>STEM Workplace</vt:lpstr>
      <vt:lpstr>STEM-Related Assignment Techniques</vt:lpstr>
      <vt:lpstr>Freewriting</vt:lpstr>
      <vt:lpstr>Freewriting - Grading</vt:lpstr>
      <vt:lpstr>Learning Logs</vt:lpstr>
      <vt:lpstr>Summaries and Paraphrases</vt:lpstr>
      <vt:lpstr>Explanations</vt:lpstr>
      <vt:lpstr>Definitions</vt:lpstr>
      <vt:lpstr>Formal Research Essay</vt:lpstr>
      <vt:lpstr>Formal Research Essay  Research Questions</vt:lpstr>
      <vt:lpstr>Student Learning Outcomes (SLOs)</vt:lpstr>
      <vt:lpstr>Writing Example 1:</vt:lpstr>
      <vt:lpstr>Writing Example 1 - Revised:</vt:lpstr>
      <vt:lpstr>Writing Example 1 - Revised:</vt:lpstr>
      <vt:lpstr>Imagining a New Genre</vt:lpstr>
      <vt:lpstr>Final 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Student Writing in the STEM Disciplines</dc:title>
  <cp:lastModifiedBy>Daniel Richards</cp:lastModifiedBy>
  <cp:revision>1</cp:revision>
  <dcterms:modified xsi:type="dcterms:W3CDTF">2014-11-21T19:00:19Z</dcterms:modified>
</cp:coreProperties>
</file>